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94" r:id="rId2"/>
    <p:sldId id="295" r:id="rId3"/>
    <p:sldId id="311" r:id="rId4"/>
    <p:sldId id="296" r:id="rId5"/>
    <p:sldId id="322" r:id="rId6"/>
    <p:sldId id="298" r:id="rId7"/>
    <p:sldId id="303" r:id="rId8"/>
    <p:sldId id="300" r:id="rId9"/>
    <p:sldId id="301" r:id="rId10"/>
    <p:sldId id="302" r:id="rId11"/>
    <p:sldId id="274" r:id="rId12"/>
    <p:sldId id="257" r:id="rId13"/>
    <p:sldId id="320" r:id="rId14"/>
    <p:sldId id="277" r:id="rId15"/>
    <p:sldId id="278" r:id="rId16"/>
    <p:sldId id="279" r:id="rId17"/>
    <p:sldId id="321" r:id="rId18"/>
    <p:sldId id="280" r:id="rId19"/>
    <p:sldId id="260" r:id="rId20"/>
    <p:sldId id="318" r:id="rId21"/>
    <p:sldId id="261" r:id="rId22"/>
    <p:sldId id="291" r:id="rId23"/>
    <p:sldId id="283" r:id="rId24"/>
    <p:sldId id="292" r:id="rId25"/>
    <p:sldId id="308" r:id="rId26"/>
    <p:sldId id="309" r:id="rId27"/>
    <p:sldId id="286" r:id="rId28"/>
    <p:sldId id="327" r:id="rId29"/>
    <p:sldId id="266" r:id="rId30"/>
    <p:sldId id="319" r:id="rId31"/>
    <p:sldId id="281" r:id="rId32"/>
    <p:sldId id="282" r:id="rId33"/>
    <p:sldId id="284" r:id="rId34"/>
    <p:sldId id="329" r:id="rId35"/>
    <p:sldId id="293" r:id="rId36"/>
    <p:sldId id="288" r:id="rId37"/>
    <p:sldId id="331" r:id="rId38"/>
    <p:sldId id="290" r:id="rId39"/>
    <p:sldId id="313" r:id="rId40"/>
    <p:sldId id="314" r:id="rId41"/>
    <p:sldId id="315" r:id="rId42"/>
    <p:sldId id="316" r:id="rId43"/>
    <p:sldId id="317" r:id="rId44"/>
    <p:sldId id="323" r:id="rId45"/>
    <p:sldId id="324" r:id="rId46"/>
    <p:sldId id="325" r:id="rId47"/>
    <p:sldId id="326" r:id="rId48"/>
    <p:sldId id="310" r:id="rId49"/>
    <p:sldId id="268" r:id="rId50"/>
    <p:sldId id="263" r:id="rId51"/>
    <p:sldId id="264" r:id="rId52"/>
    <p:sldId id="269" r:id="rId53"/>
    <p:sldId id="265" r:id="rId54"/>
    <p:sldId id="312" r:id="rId5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08" autoAdjust="0"/>
    <p:restoredTop sz="82682" autoAdjust="0"/>
  </p:normalViewPr>
  <p:slideViewPr>
    <p:cSldViewPr snapToGrid="0">
      <p:cViewPr varScale="1">
        <p:scale>
          <a:sx n="81" d="100"/>
          <a:sy n="81" d="100"/>
        </p:scale>
        <p:origin x="19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 of construction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1506558186800568"/>
          <c:y val="0.1329149814727674"/>
          <c:w val="0.68329704753125464"/>
          <c:h val="0.638405543447934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1-394F-AA3E-E62B99402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1-394F-AA3E-E62B994029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1-394F-AA3E-E62B99402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41-394F-AA3E-E62B99402941}"/>
              </c:ext>
            </c:extLst>
          </c:dPt>
          <c:cat>
            <c:strRef>
              <c:f>Tabelle1!$A$2:$A$5</c:f>
              <c:strCache>
                <c:ptCount val="4"/>
                <c:pt idx="0">
                  <c:v>before 1946</c:v>
                </c:pt>
                <c:pt idx="1">
                  <c:v>1946-1977</c:v>
                </c:pt>
                <c:pt idx="2">
                  <c:v>1978 - 2014</c:v>
                </c:pt>
                <c:pt idx="3">
                  <c:v>after 2014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25</c:v>
                </c:pt>
                <c:pt idx="1">
                  <c:v>35</c:v>
                </c:pt>
                <c:pt idx="2">
                  <c:v>35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0-F14B-B550-17FD81075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00000000000001E-2"/>
          <c:y val="0.80264949614982184"/>
          <c:w val="0.95492396653543299"/>
          <c:h val="0.17474047550195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B95F3-0557-304F-A425-74B74408DC2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2BFA-58D9-ED43-8040-25821433DD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20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bwell.fi/en/news/how-is-the-cop-of-a-heat-pump-calculated-and-what-affects-it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designsmagazine.com/heating/air-source-heat-pumps-vs-ground-source-heat-pumps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picture</a:t>
            </a:r>
            <a:r>
              <a:rPr lang="de-DE" dirty="0"/>
              <a:t>: https://</a:t>
            </a:r>
            <a:r>
              <a:rPr lang="de-DE" dirty="0" err="1"/>
              <a:t>www.freepik.com</a:t>
            </a:r>
            <a:r>
              <a:rPr lang="de-DE" dirty="0"/>
              <a:t>/</a:t>
            </a:r>
            <a:r>
              <a:rPr lang="de-DE" dirty="0" err="1"/>
              <a:t>free-photos-vectors</a:t>
            </a:r>
            <a:r>
              <a:rPr lang="de-DE" dirty="0"/>
              <a:t>/</a:t>
            </a:r>
            <a:r>
              <a:rPr lang="de-DE" dirty="0" err="1"/>
              <a:t>renewable</a:t>
            </a:r>
            <a:r>
              <a:rPr lang="de-DE" dirty="0"/>
              <a:t>-</a:t>
            </a:r>
            <a:r>
              <a:rPr lang="de-DE" dirty="0" err="1"/>
              <a:t>energy</a:t>
            </a:r>
            <a:r>
              <a:rPr lang="de-DE" dirty="0"/>
              <a:t>-city</a:t>
            </a:r>
          </a:p>
          <a:p>
            <a:r>
              <a:rPr lang="de-DE" dirty="0"/>
              <a:t>Alternative:</a:t>
            </a:r>
          </a:p>
          <a:p>
            <a:r>
              <a:rPr lang="de-DE" dirty="0"/>
              <a:t>https://</a:t>
            </a:r>
            <a:r>
              <a:rPr lang="de-DE" dirty="0" err="1"/>
              <a:t>www.re-thinkingthefuture.com</a:t>
            </a:r>
            <a:r>
              <a:rPr lang="de-DE" dirty="0"/>
              <a:t>/</a:t>
            </a:r>
            <a:r>
              <a:rPr lang="de-DE" dirty="0" err="1"/>
              <a:t>architects</a:t>
            </a:r>
            <a:r>
              <a:rPr lang="de-DE" dirty="0"/>
              <a:t>-lounge/a334-5-renewable-energy-sources-that-are-going-to-impact-the-building-industry-in-the-future/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5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https://gebwell.fi/en/news/how-is-the-cop-of-a-heat-pump-calculated-and-what-affects-it/</a:t>
            </a:r>
            <a:r>
              <a:rPr lang="de-DE" dirty="0"/>
              <a:t> ;</a:t>
            </a:r>
          </a:p>
          <a:p>
            <a:r>
              <a:rPr lang="de-DE" dirty="0"/>
              <a:t>Vítor A.F. Costa, João M.S. Dias,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power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adsorption</a:t>
            </a:r>
            <a:r>
              <a:rPr lang="de-DE" dirty="0"/>
              <a:t> </a:t>
            </a:r>
            <a:r>
              <a:rPr lang="de-DE" dirty="0" err="1"/>
              <a:t>refrigerators</a:t>
            </a:r>
            <a:r>
              <a:rPr lang="de-DE" dirty="0"/>
              <a:t>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, International Journal </a:t>
            </a:r>
            <a:r>
              <a:rPr lang="de-DE" dirty="0" err="1"/>
              <a:t>of</a:t>
            </a:r>
            <a:r>
              <a:rPr lang="de-DE" dirty="0"/>
              <a:t> Refrigeration</a:t>
            </a:r>
          </a:p>
          <a:p>
            <a:r>
              <a:rPr lang="de-DE" dirty="0"/>
              <a:t>2023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0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manually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238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337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347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965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701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3% </a:t>
            </a:r>
            <a:r>
              <a:rPr lang="de-DE" dirty="0" err="1"/>
              <a:t>fact</a:t>
            </a:r>
            <a:r>
              <a:rPr lang="de-DE" dirty="0"/>
              <a:t>: </a:t>
            </a:r>
            <a:r>
              <a:rPr lang="de-DE" dirty="0" err="1"/>
              <a:t>Frauenhofer</a:t>
            </a:r>
            <a:r>
              <a:rPr lang="de-DE" dirty="0"/>
              <a:t> Institut, Pressemitteilung Mai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1446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Federal </a:t>
            </a:r>
            <a:r>
              <a:rPr lang="de-DE" dirty="0" err="1"/>
              <a:t>funding</a:t>
            </a:r>
            <a:r>
              <a:rPr lang="de-DE" dirty="0"/>
              <a:t>:</a:t>
            </a:r>
          </a:p>
          <a:p>
            <a:r>
              <a:rPr lang="de-DE" dirty="0"/>
              <a:t>https://</a:t>
            </a:r>
            <a:r>
              <a:rPr lang="de-DE" dirty="0" err="1"/>
              <a:t>www.energiewechsel.de</a:t>
            </a:r>
            <a:r>
              <a:rPr lang="de-DE" dirty="0"/>
              <a:t>/KAENEF/Redaktion/DE/Dossier/</a:t>
            </a:r>
            <a:r>
              <a:rPr lang="de-DE" dirty="0" err="1"/>
              <a:t>beg.html?etcc_cmp</a:t>
            </a:r>
            <a:r>
              <a:rPr lang="de-DE" dirty="0"/>
              <a:t>=</a:t>
            </a:r>
            <a:r>
              <a:rPr lang="de-DE" dirty="0" err="1"/>
              <a:t>energiewechsel&amp;etcc_med</a:t>
            </a:r>
            <a:r>
              <a:rPr lang="de-DE" dirty="0"/>
              <a:t>=</a:t>
            </a:r>
            <a:r>
              <a:rPr lang="de-DE" dirty="0" err="1"/>
              <a:t>sea&amp;etcc_par</a:t>
            </a:r>
            <a:r>
              <a:rPr lang="de-DE" dirty="0"/>
              <a:t>=</a:t>
            </a:r>
            <a:r>
              <a:rPr lang="de-DE" dirty="0" err="1"/>
              <a:t>google-ads&amp;etcc_ctv</a:t>
            </a:r>
            <a:r>
              <a:rPr lang="de-DE" dirty="0"/>
              <a:t>=</a:t>
            </a:r>
            <a:r>
              <a:rPr lang="de-DE" dirty="0" err="1"/>
              <a:t>mdaemmbeg&amp;etcc_bky</a:t>
            </a:r>
            <a:r>
              <a:rPr lang="de-DE" dirty="0"/>
              <a:t>=förderung%20fassadendämmung&amp;gad_source=1&amp;gad_campaignid=20016865430&amp;gbraid=0AAAAACfZxDiOPDNiKPyyG1CXicbN_26UH&amp;gclid=Cj0KCQjw64jDBhDXARIsABkk8J5f3hOwqKjqKJzkZljxGFYtAu1fWFUsPgu23k7WnnaC_GqcT5LiDHwaAk8SEALw_wcB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69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3% </a:t>
            </a:r>
            <a:r>
              <a:rPr lang="de-DE" dirty="0" err="1"/>
              <a:t>fact</a:t>
            </a:r>
            <a:r>
              <a:rPr lang="de-DE" dirty="0"/>
              <a:t>: </a:t>
            </a:r>
            <a:r>
              <a:rPr lang="de-DE" dirty="0" err="1"/>
              <a:t>Frauenhofer</a:t>
            </a:r>
            <a:r>
              <a:rPr lang="de-DE" dirty="0"/>
              <a:t> Institut, Pressemitteilung Mai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826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Facts </a:t>
            </a:r>
            <a:r>
              <a:rPr lang="de-DE" dirty="0" err="1"/>
              <a:t>from</a:t>
            </a:r>
            <a:r>
              <a:rPr lang="de-DE" dirty="0"/>
              <a:t> DENA Gebäudereport 2024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renovate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equipment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archieve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-neutral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analyse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them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neutrality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until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responsible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greenhouse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emissions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ensures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switch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2022: 19,5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13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single-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familiy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5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1973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enacted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response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to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oil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crisis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1977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WSchV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first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Thermal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Insulation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Ordinance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insulation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1978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HeizAnlV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Heating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System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nce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design and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efficiency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systems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2002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Saving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Ordinance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merged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WSchV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HeizAnlV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introduced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primary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demand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U-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values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key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criteria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several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revisions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2009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EEWärmeG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Energies Heat Act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Germany‘s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implementation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EU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Renwable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Energy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Directive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requires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energies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new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2020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 Energy Act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unifies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EnEV, EEWärmeG, EnEG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into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single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law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integration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integration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16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 and 35%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1946-1977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2014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52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average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154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112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2000. This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and, 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76 m^2,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per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capita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1990 (34.8 m^2) and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47.4 m^2 in 2022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00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57%.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7,3 %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brine-to.water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2003,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3% in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7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22%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square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annually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change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largest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(66%)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(16%)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41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(https://s2.building-typology.eu/</a:t>
            </a:r>
            <a:r>
              <a:rPr lang="de-DE" dirty="0" err="1"/>
              <a:t>abpdf</a:t>
            </a:r>
            <a:r>
              <a:rPr lang="de-DE" dirty="0"/>
              <a:t>/DE_N_01_EPISCOPE_CaseStudy_TABULA_National.pdf)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effectLst/>
                <a:hlinkClick r:id="rId3"/>
              </a:rPr>
              <a:t>https://www.granddesignsmagazine.com/heating/air-source-heat-pumps-vs-ground-source-heat-pumps/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5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F39D2-392F-7306-8FD5-41690E457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270736-8E49-C1DF-2E02-CBA5EBB0D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9DDAB-D9A7-652D-4674-BB91F219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5AE117-6766-1EB1-E7A2-F234A14A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DF17C-729D-B6F5-5B5B-CE2DD21B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58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B33B0-5D25-4649-6555-47A86654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F179E5-7B0B-4057-E660-6F0E0F61F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89917-2ACF-7586-6E59-62A7962D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DAD80-337C-ACDB-449D-77DBBDB5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46AAE1-98D8-496F-3203-04F69775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46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54CB3D-913B-B1B5-AF96-2C060AB03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BE58E0-A382-4FC5-63E4-55E24EF4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774D9-BE39-09C9-AA78-F5EDC3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0F4E6C-7A70-0FCA-1291-0600B0AA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746A2-8B6C-9EE3-E421-9AB08C0A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69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4F77F-55D8-42E4-28FE-8FA5DDDB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E83762-903C-4C2F-7ABD-C0EEC14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4382F-047E-C114-282F-2A4567AB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3E824-6F18-AF26-0C5D-055EB7A9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0CC43-2621-1A09-340B-6B02E29D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6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6CB83-6A3E-0C39-A7C4-896CC61A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57F8B5-6CD7-9CE7-85E3-632A2871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E2B6F-6444-F275-5418-34D1589E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3B75A1-2DBC-496A-F7DD-2419A2B1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687694-8E42-7CE6-A9EA-AACA2A90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62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9C82E-4B70-2FA0-01AB-02B4F19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49642-F84F-6013-F916-50252CC5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1D494B-E4E1-35A7-68D8-15595C8E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C28BCD-CD04-FF49-1EEE-D7C5E01E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8288C-6C48-EFDE-6EBA-DB5164D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364155-C4A6-EA49-749D-29BEC58E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456D-62E3-A3A7-95E6-50F07027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6F9A5-3767-410F-EE05-DC70495F8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4619A-4C31-6EFC-568F-EC32D0B8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4C2EC2-8686-CA72-C7FC-5F2CC9364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42D561-992C-BE5F-9782-9CD0F311C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B74741-8AD6-A61C-BE71-F1DD735D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2E9674-0834-1FEF-E33A-3CA57E5C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E0DFD4-76BE-32CA-ADC8-3D7AE47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40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7D482-CFB2-A08E-EF5A-4CE5C561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A7682E-DBEC-99C6-9F3B-DC2E6C4E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243D3-9176-8E94-8212-E468A398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22E4B0-67AD-B216-B402-349E679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65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7DEBAC-577A-4D26-3693-B050F8BB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22DA8-CC52-B462-E62A-A7B8CE5C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364D2-EE8E-DA63-E0F8-186D014F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2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C9B80-56B9-6FDF-7B0C-AF6F6550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58F04-9D84-337E-092A-C0381C12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42A319-260F-7EA7-F841-440BCF366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836273-BABE-672C-CCC1-C8D0BA99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20844-2629-4BF7-2B66-F5BC1FC1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C29D7B-BE94-EF5A-0C00-8B8AA74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9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4E668-E27A-DBD1-AEFF-0E59B64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070D6A-73FB-DACB-0FA1-61ECA8573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69F5D3-2877-052D-C847-7EFC633A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53AC46-989D-F711-B865-40D52EE9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668E70-746D-49B4-AE05-4A6BEB71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40451B-E97D-6113-7644-B6242BA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32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AF9BB5-D448-C26D-2496-FD7524E8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D5F9A3-1FD6-3B89-2EE7-496203B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30231-37C4-9455-72F2-CBCC6DE17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11630-C0F6-C02C-4F07-AFBFAE3C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F95747-7C62-5C15-BBB8-9A942147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0.svg"/><Relationship Id="rId19" Type="http://schemas.openxmlformats.org/officeDocument/2006/relationships/image" Target="../media/image20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E8F17-D85E-FBFB-B93F-9F32C582B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de-DE" sz="5400"/>
              <a:t>Modelling buildings and their heating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0C0354-112A-8728-4C66-E2E6BD96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604790"/>
            <a:ext cx="4628363" cy="1184584"/>
          </a:xfrm>
        </p:spPr>
        <p:txBody>
          <a:bodyPr>
            <a:normAutofit/>
          </a:bodyPr>
          <a:lstStyle/>
          <a:p>
            <a:pPr algn="l"/>
            <a:r>
              <a:rPr lang="de-DE" sz="1800" dirty="0"/>
              <a:t>André </a:t>
            </a:r>
            <a:r>
              <a:rPr lang="de-DE" sz="1800" dirty="0" err="1"/>
              <a:t>Osthövener</a:t>
            </a:r>
            <a:r>
              <a:rPr lang="de-DE" sz="1800" dirty="0"/>
              <a:t>, Laura Brunn, </a:t>
            </a:r>
            <a:r>
              <a:rPr lang="de-DE" sz="1800" dirty="0" err="1"/>
              <a:t>Lita</a:t>
            </a:r>
            <a:r>
              <a:rPr lang="de-DE" sz="1800" dirty="0"/>
              <a:t> </a:t>
            </a:r>
            <a:r>
              <a:rPr lang="de-DE" sz="1800" dirty="0" err="1"/>
              <a:t>Ndaba</a:t>
            </a:r>
            <a:endParaRPr lang="de-DE" sz="1800" dirty="0"/>
          </a:p>
          <a:p>
            <a:pPr algn="l"/>
            <a:r>
              <a:rPr lang="de-DE" sz="1800" dirty="0"/>
              <a:t>Tutor: Thilo </a:t>
            </a:r>
            <a:r>
              <a:rPr lang="de-DE" sz="1800" dirty="0" err="1"/>
              <a:t>Hartleif</a:t>
            </a:r>
            <a:endParaRPr lang="de-DE" sz="1800" dirty="0"/>
          </a:p>
        </p:txBody>
      </p:sp>
      <p:pic>
        <p:nvPicPr>
          <p:cNvPr id="1028" name="Picture 4" descr="Renewable Energy City Images - Free Download on Freepik">
            <a:extLst>
              <a:ext uri="{FF2B5EF4-FFF2-40B4-BE49-F238E27FC236}">
                <a16:creationId xmlns:a16="http://schemas.microsoft.com/office/drawing/2014/main" id="{056A1CC5-1F0D-3D9F-2F12-2885DF52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1"/>
          <a:stretch/>
        </p:blipFill>
        <p:spPr bwMode="auto">
          <a:xfrm>
            <a:off x="430176" y="766372"/>
            <a:ext cx="5665824" cy="53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8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houses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3 </a:t>
            </a:r>
            <a:r>
              <a:rPr lang="de-DE" dirty="0" err="1"/>
              <a:t>houses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25% </a:t>
            </a:r>
            <a:r>
              <a:rPr lang="de-DE" dirty="0" err="1"/>
              <a:t>before</a:t>
            </a:r>
            <a:r>
              <a:rPr lang="de-DE" dirty="0"/>
              <a:t> 1946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1919 - 1948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35% </a:t>
            </a:r>
            <a:r>
              <a:rPr lang="de-DE" dirty="0" err="1"/>
              <a:t>before</a:t>
            </a:r>
            <a:r>
              <a:rPr lang="de-DE" dirty="0"/>
              <a:t> 1977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1958 - 1968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modern </a:t>
            </a:r>
            <a:r>
              <a:rPr lang="de-DE" dirty="0" err="1"/>
              <a:t>one</a:t>
            </a:r>
            <a:r>
              <a:rPr lang="de-DE" dirty="0"/>
              <a:t>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in Germany </a:t>
            </a:r>
            <a:r>
              <a:rPr lang="de-DE" dirty="0" err="1"/>
              <a:t>is</a:t>
            </a:r>
            <a:r>
              <a:rPr lang="de-DE" dirty="0"/>
              <a:t> 200 </a:t>
            </a:r>
            <a:r>
              <a:rPr lang="de-DE" dirty="0" err="1"/>
              <a:t>days</a:t>
            </a:r>
            <a:r>
              <a:rPr lang="de-DE" dirty="0"/>
              <a:t> per </a:t>
            </a:r>
            <a:r>
              <a:rPr lang="de-DE" dirty="0" err="1"/>
              <a:t>year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8650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E74A5-7249-3C45-37EE-CE972D11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 - </a:t>
            </a:r>
            <a:r>
              <a:rPr lang="de-DE" dirty="0" err="1"/>
              <a:t>principle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7" t="176" r="43245" b="-176"/>
          <a:stretch/>
        </p:blipFill>
        <p:spPr>
          <a:xfrm>
            <a:off x="1589295" y="1690688"/>
            <a:ext cx="2939406" cy="4577763"/>
          </a:xfrm>
          <a:prstGeom prst="rect">
            <a:avLst/>
          </a:prstGeom>
        </p:spPr>
      </p:pic>
      <p:pic>
        <p:nvPicPr>
          <p:cNvPr id="6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5069173E-B3A7-B406-1D21-46FBE7915E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615" y="1241136"/>
            <a:ext cx="4174838" cy="48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0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9CA746-7576-384F-C115-F443C685C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 v Heat pump</a:t>
            </a:r>
          </a:p>
          <a:p>
            <a:r>
              <a:rPr lang="de-DE" dirty="0"/>
              <a:t>COP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math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40D7D-2A69-AB07-2E26-2F2DCD83E855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6" descr="Ein Bild, das Haus, Gebäude, Baum, Screenshot enthält.&#10;&#10;Automatisch generierte Beschreibung">
            <a:extLst>
              <a:ext uri="{FF2B5EF4-FFF2-40B4-BE49-F238E27FC236}">
                <a16:creationId xmlns:a16="http://schemas.microsoft.com/office/drawing/2014/main" id="{B8C48C34-54A4-EAFD-EDF6-6A1A833D3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22" y="3668969"/>
            <a:ext cx="3601278" cy="229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96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7" y="346464"/>
            <a:ext cx="11275159" cy="1325563"/>
          </a:xfrm>
        </p:spPr>
        <p:txBody>
          <a:bodyPr/>
          <a:lstStyle/>
          <a:p>
            <a:r>
              <a:rPr lang="en-US" dirty="0"/>
              <a:t>Coefficient of Performance (COP)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CA746-7576-384F-C115-F443C685CD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118" y="1511559"/>
                <a:ext cx="7697755" cy="430151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/>
                  <a:t>What is COP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Coefficient of Performance (COP) </a:t>
                </a:r>
                <a:r>
                  <a:rPr lang="en-US" dirty="0"/>
                  <a:t>is a measure of the effectiveness of heat pumps, refrigerators, and air conditioners. It indicates how efficiently a system transfers heat relative to the amount of work it consumes.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h𝑒𝑎𝑡𝑖𝑛𝑔</m:t>
                          </m:r>
                        </m:sub>
                      </m:sSub>
                      <m:r>
                        <a:rPr lang="en-ZA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	where:</a:t>
                </a:r>
              </a:p>
              <a:p>
                <a:pPr marL="0" indent="0">
                  <a:buNone/>
                </a:pPr>
                <a:r>
                  <a:rPr lang="de-DE" dirty="0"/>
                  <a:t>Q</a:t>
                </a:r>
                <a:r>
                  <a:rPr lang="de-DE" baseline="-25000" dirty="0"/>
                  <a:t>H</a:t>
                </a:r>
                <a:r>
                  <a:rPr lang="de-DE" dirty="0"/>
                  <a:t> is the heat delivered by the heat pump </a:t>
                </a:r>
              </a:p>
              <a:p>
                <a:pPr marL="0" indent="0">
                  <a:buNone/>
                </a:pPr>
                <a:r>
                  <a:rPr lang="de-DE" dirty="0"/>
                  <a:t>W</a:t>
                </a:r>
                <a:r>
                  <a:rPr lang="de-DE" baseline="-25000" dirty="0"/>
                  <a:t>in</a:t>
                </a:r>
                <a:r>
                  <a:rPr lang="de-DE" dirty="0"/>
                  <a:t> is the work input to the system </a:t>
                </a:r>
              </a:p>
              <a:p>
                <a:pPr marL="0" indent="0">
                  <a:buNone/>
                </a:pPr>
                <a:r>
                  <a:rPr lang="de-DE" dirty="0"/>
                  <a:t>K</a:t>
                </a:r>
                <a:r>
                  <a:rPr lang="de-DE" baseline="-25000" dirty="0"/>
                  <a:t>cooling</a:t>
                </a:r>
                <a:r>
                  <a:rPr lang="de-DE" dirty="0"/>
                  <a:t> = is the cooling coeffcient 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CA746-7576-384F-C115-F443C685CD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118" y="1511559"/>
                <a:ext cx="7697755" cy="4301510"/>
              </a:xfrm>
              <a:blipFill>
                <a:blip r:embed="rId2"/>
                <a:stretch>
                  <a:fillRect l="-1318" t="-32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 descr="https://energyeducation.ca/wiki2develop/images/thumb/7/7d/Heating_cop_picture_2.JPG/400px-Heating_cop_picture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7"/>
          <a:stretch/>
        </p:blipFill>
        <p:spPr bwMode="auto">
          <a:xfrm>
            <a:off x="8794377" y="2006888"/>
            <a:ext cx="2843120" cy="375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977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D42-0A31-77CD-C8BE-0EE9A280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 ASHP vs. GSHP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17A0095-A45C-D91F-8871-147E08A3F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26310"/>
              </p:ext>
            </p:extLst>
          </p:nvPr>
        </p:nvGraphicFramePr>
        <p:xfrm>
          <a:off x="2463800" y="1690688"/>
          <a:ext cx="9118599" cy="615573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99729852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606793907"/>
                    </a:ext>
                  </a:extLst>
                </a:gridCol>
                <a:gridCol w="4356099">
                  <a:extLst>
                    <a:ext uri="{9D8B030D-6E8A-4147-A177-3AD203B41FA5}">
                      <a16:colId xmlns:a16="http://schemas.microsoft.com/office/drawing/2014/main" val="3193260059"/>
                    </a:ext>
                  </a:extLst>
                </a:gridCol>
              </a:tblGrid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ASHP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GSHP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63474856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 source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ground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972682026"/>
                  </a:ext>
                </a:extLst>
              </a:tr>
              <a:tr h="2072058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absorption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blown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exchanger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fan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usually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comprise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self-contained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outdoor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refrigerant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through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horizontally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trenches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just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metre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deep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also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vertically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boreholes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(/ open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system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directly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extracts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from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other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source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water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96166599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not that expensive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expensive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86993727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temperature stability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varies with weather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relatively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stable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year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350708196"/>
                  </a:ext>
                </a:extLst>
              </a:tr>
              <a:tr h="419353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lower in cold climates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generally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higher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especially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winter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8859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033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D8664-D67B-82FC-F048-757E13E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 -&gt; COP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EBB58-3A76-F13D-E7A2-B4478AF9B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influence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 =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 /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design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type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length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dimension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piping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higher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resulting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time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consequently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ASHP and 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COP=6, ASHP COP=4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65125"/>
            <a:ext cx="10515600" cy="1325563"/>
          </a:xfrm>
        </p:spPr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19" y="1536376"/>
            <a:ext cx="10489163" cy="3782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What are the main principles?</a:t>
            </a:r>
          </a:p>
          <a:p>
            <a:r>
              <a:rPr lang="de-DE" sz="2000" dirty="0"/>
              <a:t>object-oriented, equation based, declarative modeling language</a:t>
            </a:r>
          </a:p>
          <a:p>
            <a:r>
              <a:rPr lang="de-DE" sz="2000" dirty="0"/>
              <a:t>designed to model complex physical systems involving multiple physical domains like mechanical, electrical, thermal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18" y="206860"/>
            <a:ext cx="2949338" cy="1463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95" y="3139794"/>
            <a:ext cx="7659319" cy="35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65125"/>
            <a:ext cx="10515600" cy="1325563"/>
          </a:xfrm>
        </p:spPr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06" y="1848953"/>
            <a:ext cx="5772538" cy="3782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What are main differences to other modelling tools?</a:t>
            </a:r>
          </a:p>
          <a:p>
            <a:r>
              <a:rPr lang="de-DE" sz="2000" dirty="0"/>
              <a:t>Uses equations to describe relationships rather than commands</a:t>
            </a:r>
          </a:p>
          <a:p>
            <a:r>
              <a:rPr lang="de-DE" sz="2000" dirty="0"/>
              <a:t>Components can easily be reused in different configurations</a:t>
            </a:r>
          </a:p>
          <a:p>
            <a:r>
              <a:rPr lang="de-DE" sz="2000" dirty="0"/>
              <a:t>Several pre-built components for physical modeling</a:t>
            </a:r>
          </a:p>
          <a:p>
            <a:r>
              <a:rPr lang="de-DE" sz="2000" dirty="0"/>
              <a:t>Has symbols to represent the physical model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18" y="206860"/>
            <a:ext cx="2949338" cy="1463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36" y="1860900"/>
            <a:ext cx="4726675" cy="40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13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6B7AE-79E7-69CA-150C-B8BFE533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 - </a:t>
            </a:r>
            <a:r>
              <a:rPr lang="de-DE" dirty="0" err="1"/>
              <a:t>AixLib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7B5F39-0779-5380-6A72-15244C72C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10" y="1610461"/>
            <a:ext cx="10410318" cy="4608380"/>
          </a:xfrm>
        </p:spPr>
        <p:txBody>
          <a:bodyPr/>
          <a:lstStyle/>
          <a:p>
            <a:r>
              <a:rPr lang="de-DE" sz="2200" dirty="0"/>
              <a:t>is a library designed for modeling and simulating building energy systems</a:t>
            </a:r>
          </a:p>
          <a:p>
            <a:r>
              <a:rPr lang="de-DE" sz="2200" dirty="0"/>
              <a:t>based on IBPSA library (International Building Performance Simulation Association)</a:t>
            </a:r>
          </a:p>
          <a:p>
            <a:r>
              <a:rPr lang="de-DE" sz="2200" dirty="0"/>
              <a:t>provides models for </a:t>
            </a:r>
          </a:p>
          <a:p>
            <a:pPr marL="742950" lvl="1" indent="-285750"/>
            <a:r>
              <a:rPr lang="de-DE" sz="2200" dirty="0"/>
              <a:t>Heating, Cooling,</a:t>
            </a:r>
          </a:p>
          <a:p>
            <a:pPr marL="457200" lvl="1" indent="0">
              <a:buNone/>
            </a:pPr>
            <a:r>
              <a:rPr lang="de-DE" sz="2200" dirty="0"/>
              <a:t> Ventilation Systems</a:t>
            </a:r>
          </a:p>
          <a:p>
            <a:pPr marL="742950" lvl="1" indent="-285750"/>
            <a:r>
              <a:rPr lang="de-DE" sz="2200" dirty="0"/>
              <a:t>Building Envelope</a:t>
            </a:r>
          </a:p>
          <a:p>
            <a:pPr marL="742950" lvl="1" indent="-285750"/>
            <a:r>
              <a:rPr lang="de-DE" sz="2200" dirty="0"/>
              <a:t>Control Strategies</a:t>
            </a:r>
          </a:p>
          <a:p>
            <a:pPr marL="742950" lvl="1" indent="-285750"/>
            <a:r>
              <a:rPr lang="de-DE" sz="2200" dirty="0"/>
              <a:t>Weather Data Handling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815" y="266286"/>
            <a:ext cx="1344175" cy="1344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27" y="2836254"/>
            <a:ext cx="5462944" cy="3651827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472204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D0C82-B97B-ABB4-52F0-C2767E19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(2015)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4F9621-C995-5DDB-EBBE-80B8B3DFD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00" y="1876025"/>
            <a:ext cx="5377802" cy="4351338"/>
          </a:xfrm>
        </p:spPr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lots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uploaded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Germany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5EAB1-D04E-C8C9-CBE3-92780C5803DF}"/>
              </a:ext>
            </a:extLst>
          </p:cNvPr>
          <p:cNvSpPr/>
          <p:nvPr/>
        </p:nvSpPr>
        <p:spPr>
          <a:xfrm>
            <a:off x="10159200" y="417600"/>
            <a:ext cx="1576800" cy="12013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300CE-9AC5-54D5-3A40-FB0C4F52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2163"/>
            <a:ext cx="5467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5A492-179A-08BB-86D3-00479E5F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8CC8711-01F7-134A-E348-9235781FC92F}"/>
              </a:ext>
            </a:extLst>
          </p:cNvPr>
          <p:cNvSpPr/>
          <p:nvPr/>
        </p:nvSpPr>
        <p:spPr>
          <a:xfrm>
            <a:off x="838200" y="1954530"/>
            <a:ext cx="10515600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Goal: </a:t>
            </a:r>
            <a:r>
              <a:rPr lang="de-DE" sz="2600" dirty="0" err="1"/>
              <a:t>climate</a:t>
            </a:r>
            <a:r>
              <a:rPr lang="de-DE" sz="2600" dirty="0"/>
              <a:t> neutral </a:t>
            </a:r>
            <a:r>
              <a:rPr lang="de-DE" sz="2600" dirty="0" err="1"/>
              <a:t>buildings</a:t>
            </a:r>
            <a:r>
              <a:rPr lang="de-DE" sz="2600" dirty="0"/>
              <a:t> </a:t>
            </a:r>
            <a:r>
              <a:rPr lang="de-DE" sz="2600" dirty="0" err="1"/>
              <a:t>until</a:t>
            </a:r>
            <a:r>
              <a:rPr lang="de-DE" sz="2600" dirty="0"/>
              <a:t> 2045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6D1FADC7-ACC4-367B-76EC-F0BDEF0F31AF}"/>
              </a:ext>
            </a:extLst>
          </p:cNvPr>
          <p:cNvSpPr/>
          <p:nvPr/>
        </p:nvSpPr>
        <p:spPr>
          <a:xfrm>
            <a:off x="838200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residential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buildings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responsible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30%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greenhouse</a:t>
            </a:r>
            <a:r>
              <a:rPr lang="de-DE" sz="2400" dirty="0">
                <a:solidFill>
                  <a:schemeClr val="bg1"/>
                </a:solidFill>
              </a:rPr>
              <a:t> gas </a:t>
            </a:r>
            <a:r>
              <a:rPr lang="de-DE" sz="2400" dirty="0" err="1">
                <a:solidFill>
                  <a:schemeClr val="bg1"/>
                </a:solidFill>
              </a:rPr>
              <a:t>emissions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06AF3E5-F971-F042-51E6-30F25AF2ABB3}"/>
              </a:ext>
            </a:extLst>
          </p:cNvPr>
          <p:cNvSpPr/>
          <p:nvPr/>
        </p:nvSpPr>
        <p:spPr>
          <a:xfrm>
            <a:off x="4547236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building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force</a:t>
            </a:r>
            <a:r>
              <a:rPr lang="de-DE" sz="2400" dirty="0">
                <a:solidFill>
                  <a:schemeClr val="bg1"/>
                </a:solidFill>
              </a:rPr>
              <a:t> on 1. </a:t>
            </a:r>
            <a:r>
              <a:rPr lang="de-DE" sz="2400" dirty="0" err="1">
                <a:solidFill>
                  <a:schemeClr val="bg1"/>
                </a:solidFill>
              </a:rPr>
              <a:t>january</a:t>
            </a:r>
            <a:r>
              <a:rPr lang="de-DE" sz="2400" dirty="0">
                <a:solidFill>
                  <a:schemeClr val="bg1"/>
                </a:solidFill>
              </a:rPr>
              <a:t> 2024 and </a:t>
            </a:r>
            <a:r>
              <a:rPr lang="de-DE" sz="2400" dirty="0" err="1">
                <a:solidFill>
                  <a:schemeClr val="bg1"/>
                </a:solidFill>
              </a:rPr>
              <a:t>ensures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switch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renewable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heating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CB9740-CFC0-BAEA-B19A-F128CA91F146}"/>
              </a:ext>
            </a:extLst>
          </p:cNvPr>
          <p:cNvSpPr/>
          <p:nvPr/>
        </p:nvSpPr>
        <p:spPr>
          <a:xfrm>
            <a:off x="8256272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different </a:t>
            </a:r>
            <a:r>
              <a:rPr lang="de-DE" sz="2400" dirty="0" err="1">
                <a:solidFill>
                  <a:schemeClr val="bg1"/>
                </a:solidFill>
              </a:rPr>
              <a:t>paths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archieve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climate</a:t>
            </a:r>
            <a:r>
              <a:rPr lang="de-DE" sz="2400" dirty="0">
                <a:solidFill>
                  <a:schemeClr val="bg1"/>
                </a:solidFill>
              </a:rPr>
              <a:t>-neutral </a:t>
            </a:r>
            <a:r>
              <a:rPr lang="de-DE" sz="2400" dirty="0" err="1">
                <a:solidFill>
                  <a:schemeClr val="bg1"/>
                </a:solidFill>
              </a:rPr>
              <a:t>houses</a:t>
            </a:r>
            <a:endParaRPr lang="de-DE" sz="2400" dirty="0">
              <a:solidFill>
                <a:schemeClr val="bg1"/>
              </a:solidFill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→ </a:t>
            </a:r>
            <a:r>
              <a:rPr lang="de-DE" sz="2400" dirty="0" err="1">
                <a:solidFill>
                  <a:schemeClr val="bg1"/>
                </a:solidFill>
              </a:rPr>
              <a:t>our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analyse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them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4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8032-CD18-BE8D-A382-BC145D0F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/>
              <a:t>as </a:t>
            </a:r>
            <a:r>
              <a:rPr lang="de-DE" dirty="0" err="1"/>
              <a:t>constant</a:t>
            </a:r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AA22E7-74CA-2CA1-992D-F0C66232E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123" y="1634531"/>
            <a:ext cx="6404503" cy="3340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C7D95-D628-2D90-BCC6-309FD05C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226" y="5128840"/>
            <a:ext cx="8141293" cy="1287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7E7EB9-B2B3-BF18-E915-52AE3D4E4C59}"/>
              </a:ext>
            </a:extLst>
          </p:cNvPr>
          <p:cNvSpPr txBox="1"/>
          <p:nvPr/>
        </p:nvSpPr>
        <p:spPr>
          <a:xfrm>
            <a:off x="632388" y="5546221"/>
            <a:ext cx="299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Tabula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: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8CE9BF-A552-85B5-20A4-F0826D77636E}"/>
              </a:ext>
            </a:extLst>
          </p:cNvPr>
          <p:cNvSpPr/>
          <p:nvPr/>
        </p:nvSpPr>
        <p:spPr>
          <a:xfrm>
            <a:off x="8426153" y="5460763"/>
            <a:ext cx="786213" cy="828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67650F1-2628-76C1-8309-C1B2CF7C4A68}"/>
              </a:ext>
            </a:extLst>
          </p:cNvPr>
          <p:cNvSpPr/>
          <p:nvPr/>
        </p:nvSpPr>
        <p:spPr>
          <a:xfrm>
            <a:off x="3479255" y="2410025"/>
            <a:ext cx="4019767" cy="1100137"/>
          </a:xfrm>
          <a:custGeom>
            <a:avLst/>
            <a:gdLst>
              <a:gd name="connsiteX0" fmla="*/ 124042 w 4019767"/>
              <a:gd name="connsiteY0" fmla="*/ 785812 h 1100137"/>
              <a:gd name="connsiteX1" fmla="*/ 100230 w 4019767"/>
              <a:gd name="connsiteY1" fmla="*/ 776287 h 1100137"/>
              <a:gd name="connsiteX2" fmla="*/ 9742 w 4019767"/>
              <a:gd name="connsiteY2" fmla="*/ 785812 h 1100137"/>
              <a:gd name="connsiteX3" fmla="*/ 217 w 4019767"/>
              <a:gd name="connsiteY3" fmla="*/ 800100 h 1100137"/>
              <a:gd name="connsiteX4" fmla="*/ 4980 w 4019767"/>
              <a:gd name="connsiteY4" fmla="*/ 828675 h 1100137"/>
              <a:gd name="connsiteX5" fmla="*/ 43080 w 4019767"/>
              <a:gd name="connsiteY5" fmla="*/ 876300 h 1100137"/>
              <a:gd name="connsiteX6" fmla="*/ 57367 w 4019767"/>
              <a:gd name="connsiteY6" fmla="*/ 885825 h 1100137"/>
              <a:gd name="connsiteX7" fmla="*/ 71655 w 4019767"/>
              <a:gd name="connsiteY7" fmla="*/ 904875 h 1100137"/>
              <a:gd name="connsiteX8" fmla="*/ 100230 w 4019767"/>
              <a:gd name="connsiteY8" fmla="*/ 923925 h 1100137"/>
              <a:gd name="connsiteX9" fmla="*/ 119280 w 4019767"/>
              <a:gd name="connsiteY9" fmla="*/ 938212 h 1100137"/>
              <a:gd name="connsiteX10" fmla="*/ 138330 w 4019767"/>
              <a:gd name="connsiteY10" fmla="*/ 957262 h 1100137"/>
              <a:gd name="connsiteX11" fmla="*/ 162142 w 4019767"/>
              <a:gd name="connsiteY11" fmla="*/ 966787 h 1100137"/>
              <a:gd name="connsiteX12" fmla="*/ 205005 w 4019767"/>
              <a:gd name="connsiteY12" fmla="*/ 976312 h 1100137"/>
              <a:gd name="connsiteX13" fmla="*/ 224055 w 4019767"/>
              <a:gd name="connsiteY13" fmla="*/ 981075 h 1100137"/>
              <a:gd name="connsiteX14" fmla="*/ 243105 w 4019767"/>
              <a:gd name="connsiteY14" fmla="*/ 990600 h 1100137"/>
              <a:gd name="connsiteX15" fmla="*/ 290730 w 4019767"/>
              <a:gd name="connsiteY15" fmla="*/ 995362 h 1100137"/>
              <a:gd name="connsiteX16" fmla="*/ 343117 w 4019767"/>
              <a:gd name="connsiteY16" fmla="*/ 1004887 h 1100137"/>
              <a:gd name="connsiteX17" fmla="*/ 357405 w 4019767"/>
              <a:gd name="connsiteY17" fmla="*/ 1009650 h 1100137"/>
              <a:gd name="connsiteX18" fmla="*/ 381217 w 4019767"/>
              <a:gd name="connsiteY18" fmla="*/ 1014412 h 1100137"/>
              <a:gd name="connsiteX19" fmla="*/ 395505 w 4019767"/>
              <a:gd name="connsiteY19" fmla="*/ 1023937 h 1100137"/>
              <a:gd name="connsiteX20" fmla="*/ 409792 w 4019767"/>
              <a:gd name="connsiteY20" fmla="*/ 1042987 h 1100137"/>
              <a:gd name="connsiteX21" fmla="*/ 452655 w 4019767"/>
              <a:gd name="connsiteY21" fmla="*/ 1047750 h 1100137"/>
              <a:gd name="connsiteX22" fmla="*/ 485992 w 4019767"/>
              <a:gd name="connsiteY22" fmla="*/ 1057275 h 1100137"/>
              <a:gd name="connsiteX23" fmla="*/ 514567 w 4019767"/>
              <a:gd name="connsiteY23" fmla="*/ 1066800 h 1100137"/>
              <a:gd name="connsiteX24" fmla="*/ 543142 w 4019767"/>
              <a:gd name="connsiteY24" fmla="*/ 1071562 h 1100137"/>
              <a:gd name="connsiteX25" fmla="*/ 562192 w 4019767"/>
              <a:gd name="connsiteY25" fmla="*/ 1076325 h 1100137"/>
              <a:gd name="connsiteX26" fmla="*/ 619342 w 4019767"/>
              <a:gd name="connsiteY26" fmla="*/ 1085850 h 1100137"/>
              <a:gd name="connsiteX27" fmla="*/ 633630 w 4019767"/>
              <a:gd name="connsiteY27" fmla="*/ 1090612 h 1100137"/>
              <a:gd name="connsiteX28" fmla="*/ 724117 w 4019767"/>
              <a:gd name="connsiteY28" fmla="*/ 1100137 h 1100137"/>
              <a:gd name="connsiteX29" fmla="*/ 800317 w 4019767"/>
              <a:gd name="connsiteY29" fmla="*/ 1090612 h 1100137"/>
              <a:gd name="connsiteX30" fmla="*/ 843180 w 4019767"/>
              <a:gd name="connsiteY30" fmla="*/ 1085850 h 1100137"/>
              <a:gd name="connsiteX31" fmla="*/ 857467 w 4019767"/>
              <a:gd name="connsiteY31" fmla="*/ 1076325 h 1100137"/>
              <a:gd name="connsiteX32" fmla="*/ 886042 w 4019767"/>
              <a:gd name="connsiteY32" fmla="*/ 1066800 h 1100137"/>
              <a:gd name="connsiteX33" fmla="*/ 924142 w 4019767"/>
              <a:gd name="connsiteY33" fmla="*/ 1052512 h 1100137"/>
              <a:gd name="connsiteX34" fmla="*/ 962242 w 4019767"/>
              <a:gd name="connsiteY34" fmla="*/ 1014412 h 1100137"/>
              <a:gd name="connsiteX35" fmla="*/ 976530 w 4019767"/>
              <a:gd name="connsiteY35" fmla="*/ 1004887 h 1100137"/>
              <a:gd name="connsiteX36" fmla="*/ 1009867 w 4019767"/>
              <a:gd name="connsiteY36" fmla="*/ 990600 h 1100137"/>
              <a:gd name="connsiteX37" fmla="*/ 1071780 w 4019767"/>
              <a:gd name="connsiteY37" fmla="*/ 962025 h 1100137"/>
              <a:gd name="connsiteX38" fmla="*/ 1095592 w 4019767"/>
              <a:gd name="connsiteY38" fmla="*/ 957262 h 1100137"/>
              <a:gd name="connsiteX39" fmla="*/ 1109880 w 4019767"/>
              <a:gd name="connsiteY39" fmla="*/ 942975 h 1100137"/>
              <a:gd name="connsiteX40" fmla="*/ 1133692 w 4019767"/>
              <a:gd name="connsiteY40" fmla="*/ 914400 h 1100137"/>
              <a:gd name="connsiteX41" fmla="*/ 1152742 w 4019767"/>
              <a:gd name="connsiteY41" fmla="*/ 904875 h 1100137"/>
              <a:gd name="connsiteX42" fmla="*/ 1205130 w 4019767"/>
              <a:gd name="connsiteY42" fmla="*/ 862012 h 1100137"/>
              <a:gd name="connsiteX43" fmla="*/ 1219417 w 4019767"/>
              <a:gd name="connsiteY43" fmla="*/ 857250 h 1100137"/>
              <a:gd name="connsiteX44" fmla="*/ 1243230 w 4019767"/>
              <a:gd name="connsiteY44" fmla="*/ 833437 h 1100137"/>
              <a:gd name="connsiteX45" fmla="*/ 1267042 w 4019767"/>
              <a:gd name="connsiteY45" fmla="*/ 814387 h 1100137"/>
              <a:gd name="connsiteX46" fmla="*/ 1290855 w 4019767"/>
              <a:gd name="connsiteY46" fmla="*/ 804862 h 1100137"/>
              <a:gd name="connsiteX47" fmla="*/ 1328955 w 4019767"/>
              <a:gd name="connsiteY47" fmla="*/ 785812 h 1100137"/>
              <a:gd name="connsiteX48" fmla="*/ 1343242 w 4019767"/>
              <a:gd name="connsiteY48" fmla="*/ 771525 h 1100137"/>
              <a:gd name="connsiteX49" fmla="*/ 1381342 w 4019767"/>
              <a:gd name="connsiteY49" fmla="*/ 742950 h 1100137"/>
              <a:gd name="connsiteX50" fmla="*/ 1405155 w 4019767"/>
              <a:gd name="connsiteY50" fmla="*/ 714375 h 1100137"/>
              <a:gd name="connsiteX51" fmla="*/ 1424205 w 4019767"/>
              <a:gd name="connsiteY51" fmla="*/ 704850 h 1100137"/>
              <a:gd name="connsiteX52" fmla="*/ 1467067 w 4019767"/>
              <a:gd name="connsiteY52" fmla="*/ 681037 h 1100137"/>
              <a:gd name="connsiteX53" fmla="*/ 1486117 w 4019767"/>
              <a:gd name="connsiteY53" fmla="*/ 666750 h 1100137"/>
              <a:gd name="connsiteX54" fmla="*/ 1514692 w 4019767"/>
              <a:gd name="connsiteY54" fmla="*/ 647700 h 1100137"/>
              <a:gd name="connsiteX55" fmla="*/ 1562317 w 4019767"/>
              <a:gd name="connsiteY55" fmla="*/ 619125 h 1100137"/>
              <a:gd name="connsiteX56" fmla="*/ 1590892 w 4019767"/>
              <a:gd name="connsiteY56" fmla="*/ 595312 h 1100137"/>
              <a:gd name="connsiteX57" fmla="*/ 1624230 w 4019767"/>
              <a:gd name="connsiteY57" fmla="*/ 576262 h 1100137"/>
              <a:gd name="connsiteX58" fmla="*/ 1638517 w 4019767"/>
              <a:gd name="connsiteY58" fmla="*/ 566737 h 1100137"/>
              <a:gd name="connsiteX59" fmla="*/ 1671855 w 4019767"/>
              <a:gd name="connsiteY59" fmla="*/ 547687 h 1100137"/>
              <a:gd name="connsiteX60" fmla="*/ 1686142 w 4019767"/>
              <a:gd name="connsiteY60" fmla="*/ 533400 h 1100137"/>
              <a:gd name="connsiteX61" fmla="*/ 1714717 w 4019767"/>
              <a:gd name="connsiteY61" fmla="*/ 514350 h 1100137"/>
              <a:gd name="connsiteX62" fmla="*/ 1767105 w 4019767"/>
              <a:gd name="connsiteY62" fmla="*/ 476250 h 1100137"/>
              <a:gd name="connsiteX63" fmla="*/ 1814730 w 4019767"/>
              <a:gd name="connsiteY63" fmla="*/ 447675 h 1100137"/>
              <a:gd name="connsiteX64" fmla="*/ 1843305 w 4019767"/>
              <a:gd name="connsiteY64" fmla="*/ 433387 h 1100137"/>
              <a:gd name="connsiteX65" fmla="*/ 1857592 w 4019767"/>
              <a:gd name="connsiteY65" fmla="*/ 423862 h 1100137"/>
              <a:gd name="connsiteX66" fmla="*/ 1886167 w 4019767"/>
              <a:gd name="connsiteY66" fmla="*/ 409575 h 1100137"/>
              <a:gd name="connsiteX67" fmla="*/ 1909980 w 4019767"/>
              <a:gd name="connsiteY67" fmla="*/ 400050 h 1100137"/>
              <a:gd name="connsiteX68" fmla="*/ 1948080 w 4019767"/>
              <a:gd name="connsiteY68" fmla="*/ 361950 h 1100137"/>
              <a:gd name="connsiteX69" fmla="*/ 2000467 w 4019767"/>
              <a:gd name="connsiteY69" fmla="*/ 323850 h 1100137"/>
              <a:gd name="connsiteX70" fmla="*/ 2019517 w 4019767"/>
              <a:gd name="connsiteY70" fmla="*/ 319087 h 1100137"/>
              <a:gd name="connsiteX71" fmla="*/ 2067142 w 4019767"/>
              <a:gd name="connsiteY71" fmla="*/ 295275 h 1100137"/>
              <a:gd name="connsiteX72" fmla="*/ 2090955 w 4019767"/>
              <a:gd name="connsiteY72" fmla="*/ 276225 h 1100137"/>
              <a:gd name="connsiteX73" fmla="*/ 2119530 w 4019767"/>
              <a:gd name="connsiteY73" fmla="*/ 261937 h 1100137"/>
              <a:gd name="connsiteX74" fmla="*/ 2133817 w 4019767"/>
              <a:gd name="connsiteY74" fmla="*/ 252412 h 1100137"/>
              <a:gd name="connsiteX75" fmla="*/ 2171917 w 4019767"/>
              <a:gd name="connsiteY75" fmla="*/ 238125 h 1100137"/>
              <a:gd name="connsiteX76" fmla="*/ 2224305 w 4019767"/>
              <a:gd name="connsiteY76" fmla="*/ 223837 h 1100137"/>
              <a:gd name="connsiteX77" fmla="*/ 2276692 w 4019767"/>
              <a:gd name="connsiteY77" fmla="*/ 209550 h 1100137"/>
              <a:gd name="connsiteX78" fmla="*/ 2310030 w 4019767"/>
              <a:gd name="connsiteY78" fmla="*/ 204787 h 1100137"/>
              <a:gd name="connsiteX79" fmla="*/ 2390992 w 4019767"/>
              <a:gd name="connsiteY79" fmla="*/ 190500 h 1100137"/>
              <a:gd name="connsiteX80" fmla="*/ 2652930 w 4019767"/>
              <a:gd name="connsiteY80" fmla="*/ 195262 h 1100137"/>
              <a:gd name="connsiteX81" fmla="*/ 2695792 w 4019767"/>
              <a:gd name="connsiteY81" fmla="*/ 204787 h 1100137"/>
              <a:gd name="connsiteX82" fmla="*/ 2748180 w 4019767"/>
              <a:gd name="connsiteY82" fmla="*/ 209550 h 1100137"/>
              <a:gd name="connsiteX83" fmla="*/ 2791042 w 4019767"/>
              <a:gd name="connsiteY83" fmla="*/ 228600 h 1100137"/>
              <a:gd name="connsiteX84" fmla="*/ 2829142 w 4019767"/>
              <a:gd name="connsiteY84" fmla="*/ 252412 h 1100137"/>
              <a:gd name="connsiteX85" fmla="*/ 2843430 w 4019767"/>
              <a:gd name="connsiteY85" fmla="*/ 257175 h 1100137"/>
              <a:gd name="connsiteX86" fmla="*/ 2905342 w 4019767"/>
              <a:gd name="connsiteY86" fmla="*/ 290512 h 1100137"/>
              <a:gd name="connsiteX87" fmla="*/ 2938680 w 4019767"/>
              <a:gd name="connsiteY87" fmla="*/ 314325 h 1100137"/>
              <a:gd name="connsiteX88" fmla="*/ 2962492 w 4019767"/>
              <a:gd name="connsiteY88" fmla="*/ 328612 h 1100137"/>
              <a:gd name="connsiteX89" fmla="*/ 2976780 w 4019767"/>
              <a:gd name="connsiteY89" fmla="*/ 338137 h 1100137"/>
              <a:gd name="connsiteX90" fmla="*/ 3038692 w 4019767"/>
              <a:gd name="connsiteY90" fmla="*/ 361950 h 1100137"/>
              <a:gd name="connsiteX91" fmla="*/ 3076792 w 4019767"/>
              <a:gd name="connsiteY91" fmla="*/ 376237 h 1100137"/>
              <a:gd name="connsiteX92" fmla="*/ 3133942 w 4019767"/>
              <a:gd name="connsiteY92" fmla="*/ 395287 h 1100137"/>
              <a:gd name="connsiteX93" fmla="*/ 3172042 w 4019767"/>
              <a:gd name="connsiteY93" fmla="*/ 409575 h 1100137"/>
              <a:gd name="connsiteX94" fmla="*/ 3200617 w 4019767"/>
              <a:gd name="connsiteY94" fmla="*/ 428625 h 1100137"/>
              <a:gd name="connsiteX95" fmla="*/ 3281580 w 4019767"/>
              <a:gd name="connsiteY95" fmla="*/ 457200 h 1100137"/>
              <a:gd name="connsiteX96" fmla="*/ 3329205 w 4019767"/>
              <a:gd name="connsiteY96" fmla="*/ 485775 h 1100137"/>
              <a:gd name="connsiteX97" fmla="*/ 3353017 w 4019767"/>
              <a:gd name="connsiteY97" fmla="*/ 500062 h 1100137"/>
              <a:gd name="connsiteX98" fmla="*/ 3386355 w 4019767"/>
              <a:gd name="connsiteY98" fmla="*/ 533400 h 1100137"/>
              <a:gd name="connsiteX99" fmla="*/ 3457792 w 4019767"/>
              <a:gd name="connsiteY99" fmla="*/ 561975 h 1100137"/>
              <a:gd name="connsiteX100" fmla="*/ 3495892 w 4019767"/>
              <a:gd name="connsiteY100" fmla="*/ 595312 h 1100137"/>
              <a:gd name="connsiteX101" fmla="*/ 3514942 w 4019767"/>
              <a:gd name="connsiteY101" fmla="*/ 609600 h 1100137"/>
              <a:gd name="connsiteX102" fmla="*/ 3524467 w 4019767"/>
              <a:gd name="connsiteY102" fmla="*/ 623887 h 1100137"/>
              <a:gd name="connsiteX103" fmla="*/ 3557805 w 4019767"/>
              <a:gd name="connsiteY103" fmla="*/ 638175 h 1100137"/>
              <a:gd name="connsiteX104" fmla="*/ 3614955 w 4019767"/>
              <a:gd name="connsiteY104" fmla="*/ 666750 h 1100137"/>
              <a:gd name="connsiteX105" fmla="*/ 3643530 w 4019767"/>
              <a:gd name="connsiteY105" fmla="*/ 685800 h 1100137"/>
              <a:gd name="connsiteX106" fmla="*/ 3695917 w 4019767"/>
              <a:gd name="connsiteY106" fmla="*/ 709612 h 1100137"/>
              <a:gd name="connsiteX107" fmla="*/ 3714967 w 4019767"/>
              <a:gd name="connsiteY107" fmla="*/ 719137 h 1100137"/>
              <a:gd name="connsiteX108" fmla="*/ 3738780 w 4019767"/>
              <a:gd name="connsiteY108" fmla="*/ 738187 h 1100137"/>
              <a:gd name="connsiteX109" fmla="*/ 3753067 w 4019767"/>
              <a:gd name="connsiteY109" fmla="*/ 747712 h 1100137"/>
              <a:gd name="connsiteX110" fmla="*/ 3800692 w 4019767"/>
              <a:gd name="connsiteY110" fmla="*/ 781050 h 1100137"/>
              <a:gd name="connsiteX111" fmla="*/ 3857842 w 4019767"/>
              <a:gd name="connsiteY111" fmla="*/ 814387 h 1100137"/>
              <a:gd name="connsiteX112" fmla="*/ 3881655 w 4019767"/>
              <a:gd name="connsiteY112" fmla="*/ 828675 h 1100137"/>
              <a:gd name="connsiteX113" fmla="*/ 3967380 w 4019767"/>
              <a:gd name="connsiteY113" fmla="*/ 857250 h 1100137"/>
              <a:gd name="connsiteX114" fmla="*/ 4005480 w 4019767"/>
              <a:gd name="connsiteY114" fmla="*/ 852487 h 1100137"/>
              <a:gd name="connsiteX115" fmla="*/ 4010242 w 4019767"/>
              <a:gd name="connsiteY115" fmla="*/ 833437 h 1100137"/>
              <a:gd name="connsiteX116" fmla="*/ 4019767 w 4019767"/>
              <a:gd name="connsiteY116" fmla="*/ 804862 h 1100137"/>
              <a:gd name="connsiteX117" fmla="*/ 4000717 w 4019767"/>
              <a:gd name="connsiteY117" fmla="*/ 733425 h 1100137"/>
              <a:gd name="connsiteX118" fmla="*/ 3962617 w 4019767"/>
              <a:gd name="connsiteY118" fmla="*/ 700087 h 1100137"/>
              <a:gd name="connsiteX119" fmla="*/ 3934042 w 4019767"/>
              <a:gd name="connsiteY119" fmla="*/ 671512 h 1100137"/>
              <a:gd name="connsiteX120" fmla="*/ 3919755 w 4019767"/>
              <a:gd name="connsiteY120" fmla="*/ 657225 h 1100137"/>
              <a:gd name="connsiteX121" fmla="*/ 3876892 w 4019767"/>
              <a:gd name="connsiteY121" fmla="*/ 623887 h 1100137"/>
              <a:gd name="connsiteX122" fmla="*/ 3867367 w 4019767"/>
              <a:gd name="connsiteY122" fmla="*/ 609600 h 1100137"/>
              <a:gd name="connsiteX123" fmla="*/ 3843555 w 4019767"/>
              <a:gd name="connsiteY123" fmla="*/ 585787 h 1100137"/>
              <a:gd name="connsiteX124" fmla="*/ 3824505 w 4019767"/>
              <a:gd name="connsiteY124" fmla="*/ 552450 h 1100137"/>
              <a:gd name="connsiteX125" fmla="*/ 3805455 w 4019767"/>
              <a:gd name="connsiteY125" fmla="*/ 533400 h 1100137"/>
              <a:gd name="connsiteX126" fmla="*/ 3791167 w 4019767"/>
              <a:gd name="connsiteY126" fmla="*/ 514350 h 1100137"/>
              <a:gd name="connsiteX127" fmla="*/ 3757830 w 4019767"/>
              <a:gd name="connsiteY127" fmla="*/ 485775 h 1100137"/>
              <a:gd name="connsiteX128" fmla="*/ 3729255 w 4019767"/>
              <a:gd name="connsiteY128" fmla="*/ 457200 h 1100137"/>
              <a:gd name="connsiteX129" fmla="*/ 3686392 w 4019767"/>
              <a:gd name="connsiteY129" fmla="*/ 409575 h 1100137"/>
              <a:gd name="connsiteX130" fmla="*/ 3648292 w 4019767"/>
              <a:gd name="connsiteY130" fmla="*/ 381000 h 1100137"/>
              <a:gd name="connsiteX131" fmla="*/ 3614955 w 4019767"/>
              <a:gd name="connsiteY131" fmla="*/ 357187 h 1100137"/>
              <a:gd name="connsiteX132" fmla="*/ 3572092 w 4019767"/>
              <a:gd name="connsiteY132" fmla="*/ 323850 h 1100137"/>
              <a:gd name="connsiteX133" fmla="*/ 3557805 w 4019767"/>
              <a:gd name="connsiteY133" fmla="*/ 314325 h 1100137"/>
              <a:gd name="connsiteX134" fmla="*/ 3514942 w 4019767"/>
              <a:gd name="connsiteY134" fmla="*/ 280987 h 1100137"/>
              <a:gd name="connsiteX135" fmla="*/ 3500655 w 4019767"/>
              <a:gd name="connsiteY135" fmla="*/ 271462 h 1100137"/>
              <a:gd name="connsiteX136" fmla="*/ 3486367 w 4019767"/>
              <a:gd name="connsiteY136" fmla="*/ 257175 h 1100137"/>
              <a:gd name="connsiteX137" fmla="*/ 3453030 w 4019767"/>
              <a:gd name="connsiteY137" fmla="*/ 238125 h 1100137"/>
              <a:gd name="connsiteX138" fmla="*/ 3424455 w 4019767"/>
              <a:gd name="connsiteY138" fmla="*/ 219075 h 1100137"/>
              <a:gd name="connsiteX139" fmla="*/ 3410167 w 4019767"/>
              <a:gd name="connsiteY139" fmla="*/ 214312 h 1100137"/>
              <a:gd name="connsiteX140" fmla="*/ 3362542 w 4019767"/>
              <a:gd name="connsiteY140" fmla="*/ 190500 h 1100137"/>
              <a:gd name="connsiteX141" fmla="*/ 3343492 w 4019767"/>
              <a:gd name="connsiteY141" fmla="*/ 180975 h 1100137"/>
              <a:gd name="connsiteX142" fmla="*/ 3324442 w 4019767"/>
              <a:gd name="connsiteY142" fmla="*/ 176212 h 1100137"/>
              <a:gd name="connsiteX143" fmla="*/ 3286342 w 4019767"/>
              <a:gd name="connsiteY143" fmla="*/ 161925 h 1100137"/>
              <a:gd name="connsiteX144" fmla="*/ 3267292 w 4019767"/>
              <a:gd name="connsiteY144" fmla="*/ 152400 h 1100137"/>
              <a:gd name="connsiteX145" fmla="*/ 3214905 w 4019767"/>
              <a:gd name="connsiteY145" fmla="*/ 138112 h 1100137"/>
              <a:gd name="connsiteX146" fmla="*/ 3176805 w 4019767"/>
              <a:gd name="connsiteY146" fmla="*/ 119062 h 1100137"/>
              <a:gd name="connsiteX147" fmla="*/ 3162517 w 4019767"/>
              <a:gd name="connsiteY147" fmla="*/ 109537 h 1100137"/>
              <a:gd name="connsiteX148" fmla="*/ 3124417 w 4019767"/>
              <a:gd name="connsiteY148" fmla="*/ 100012 h 1100137"/>
              <a:gd name="connsiteX149" fmla="*/ 3100605 w 4019767"/>
              <a:gd name="connsiteY149" fmla="*/ 90487 h 1100137"/>
              <a:gd name="connsiteX150" fmla="*/ 3081555 w 4019767"/>
              <a:gd name="connsiteY150" fmla="*/ 80962 h 1100137"/>
              <a:gd name="connsiteX151" fmla="*/ 3057742 w 4019767"/>
              <a:gd name="connsiteY151" fmla="*/ 76200 h 1100137"/>
              <a:gd name="connsiteX152" fmla="*/ 2991067 w 4019767"/>
              <a:gd name="connsiteY152" fmla="*/ 52387 h 1100137"/>
              <a:gd name="connsiteX153" fmla="*/ 2919630 w 4019767"/>
              <a:gd name="connsiteY153" fmla="*/ 33337 h 1100137"/>
              <a:gd name="connsiteX154" fmla="*/ 2876767 w 4019767"/>
              <a:gd name="connsiteY154" fmla="*/ 28575 h 1100137"/>
              <a:gd name="connsiteX155" fmla="*/ 2781517 w 4019767"/>
              <a:gd name="connsiteY155" fmla="*/ 9525 h 1100137"/>
              <a:gd name="connsiteX156" fmla="*/ 2714842 w 4019767"/>
              <a:gd name="connsiteY156" fmla="*/ 0 h 1100137"/>
              <a:gd name="connsiteX157" fmla="*/ 2452905 w 4019767"/>
              <a:gd name="connsiteY157" fmla="*/ 4762 h 1100137"/>
              <a:gd name="connsiteX158" fmla="*/ 2329080 w 4019767"/>
              <a:gd name="connsiteY158" fmla="*/ 23812 h 1100137"/>
              <a:gd name="connsiteX159" fmla="*/ 2300505 w 4019767"/>
              <a:gd name="connsiteY159" fmla="*/ 28575 h 1100137"/>
              <a:gd name="connsiteX160" fmla="*/ 2281455 w 4019767"/>
              <a:gd name="connsiteY160" fmla="*/ 33337 h 1100137"/>
              <a:gd name="connsiteX161" fmla="*/ 2219542 w 4019767"/>
              <a:gd name="connsiteY161" fmla="*/ 42862 h 1100137"/>
              <a:gd name="connsiteX162" fmla="*/ 2157630 w 4019767"/>
              <a:gd name="connsiteY162" fmla="*/ 57150 h 1100137"/>
              <a:gd name="connsiteX163" fmla="*/ 2119530 w 4019767"/>
              <a:gd name="connsiteY163" fmla="*/ 71437 h 1100137"/>
              <a:gd name="connsiteX164" fmla="*/ 2076667 w 4019767"/>
              <a:gd name="connsiteY164" fmla="*/ 80962 h 1100137"/>
              <a:gd name="connsiteX165" fmla="*/ 2043330 w 4019767"/>
              <a:gd name="connsiteY165" fmla="*/ 90487 h 1100137"/>
              <a:gd name="connsiteX166" fmla="*/ 1995705 w 4019767"/>
              <a:gd name="connsiteY166" fmla="*/ 109537 h 1100137"/>
              <a:gd name="connsiteX167" fmla="*/ 1929030 w 4019767"/>
              <a:gd name="connsiteY167" fmla="*/ 152400 h 1100137"/>
              <a:gd name="connsiteX168" fmla="*/ 1843305 w 4019767"/>
              <a:gd name="connsiteY168" fmla="*/ 200025 h 1100137"/>
              <a:gd name="connsiteX169" fmla="*/ 1829017 w 4019767"/>
              <a:gd name="connsiteY169" fmla="*/ 209550 h 1100137"/>
              <a:gd name="connsiteX170" fmla="*/ 1776630 w 4019767"/>
              <a:gd name="connsiteY170" fmla="*/ 257175 h 1100137"/>
              <a:gd name="connsiteX171" fmla="*/ 1757580 w 4019767"/>
              <a:gd name="connsiteY171" fmla="*/ 266700 h 1100137"/>
              <a:gd name="connsiteX172" fmla="*/ 1733767 w 4019767"/>
              <a:gd name="connsiteY172" fmla="*/ 285750 h 1100137"/>
              <a:gd name="connsiteX173" fmla="*/ 1709955 w 4019767"/>
              <a:gd name="connsiteY173" fmla="*/ 295275 h 1100137"/>
              <a:gd name="connsiteX174" fmla="*/ 1690905 w 4019767"/>
              <a:gd name="connsiteY174" fmla="*/ 309562 h 1100137"/>
              <a:gd name="connsiteX175" fmla="*/ 1671855 w 4019767"/>
              <a:gd name="connsiteY175" fmla="*/ 319087 h 1100137"/>
              <a:gd name="connsiteX176" fmla="*/ 1638517 w 4019767"/>
              <a:gd name="connsiteY176" fmla="*/ 342900 h 1100137"/>
              <a:gd name="connsiteX177" fmla="*/ 1624230 w 4019767"/>
              <a:gd name="connsiteY177" fmla="*/ 352425 h 1100137"/>
              <a:gd name="connsiteX178" fmla="*/ 1609942 w 4019767"/>
              <a:gd name="connsiteY178" fmla="*/ 357187 h 1100137"/>
              <a:gd name="connsiteX179" fmla="*/ 1576605 w 4019767"/>
              <a:gd name="connsiteY179" fmla="*/ 376237 h 1100137"/>
              <a:gd name="connsiteX180" fmla="*/ 1557555 w 4019767"/>
              <a:gd name="connsiteY180" fmla="*/ 385762 h 1100137"/>
              <a:gd name="connsiteX181" fmla="*/ 1538505 w 4019767"/>
              <a:gd name="connsiteY181" fmla="*/ 400050 h 1100137"/>
              <a:gd name="connsiteX182" fmla="*/ 1505167 w 4019767"/>
              <a:gd name="connsiteY182" fmla="*/ 414337 h 1100137"/>
              <a:gd name="connsiteX183" fmla="*/ 1362292 w 4019767"/>
              <a:gd name="connsiteY183" fmla="*/ 461962 h 1100137"/>
              <a:gd name="connsiteX184" fmla="*/ 1338480 w 4019767"/>
              <a:gd name="connsiteY184" fmla="*/ 485775 h 1100137"/>
              <a:gd name="connsiteX185" fmla="*/ 1305142 w 4019767"/>
              <a:gd name="connsiteY185" fmla="*/ 504825 h 1100137"/>
              <a:gd name="connsiteX186" fmla="*/ 1286092 w 4019767"/>
              <a:gd name="connsiteY186" fmla="*/ 519112 h 1100137"/>
              <a:gd name="connsiteX187" fmla="*/ 1195605 w 4019767"/>
              <a:gd name="connsiteY187" fmla="*/ 566737 h 1100137"/>
              <a:gd name="connsiteX188" fmla="*/ 1162267 w 4019767"/>
              <a:gd name="connsiteY188" fmla="*/ 576262 h 1100137"/>
              <a:gd name="connsiteX189" fmla="*/ 1147980 w 4019767"/>
              <a:gd name="connsiteY189" fmla="*/ 585787 h 1100137"/>
              <a:gd name="connsiteX190" fmla="*/ 1133692 w 4019767"/>
              <a:gd name="connsiteY190" fmla="*/ 590550 h 1100137"/>
              <a:gd name="connsiteX191" fmla="*/ 1086067 w 4019767"/>
              <a:gd name="connsiteY191" fmla="*/ 614362 h 1100137"/>
              <a:gd name="connsiteX192" fmla="*/ 1067017 w 4019767"/>
              <a:gd name="connsiteY192" fmla="*/ 623887 h 1100137"/>
              <a:gd name="connsiteX193" fmla="*/ 1052730 w 4019767"/>
              <a:gd name="connsiteY193" fmla="*/ 633412 h 1100137"/>
              <a:gd name="connsiteX194" fmla="*/ 967005 w 4019767"/>
              <a:gd name="connsiteY194" fmla="*/ 681037 h 1100137"/>
              <a:gd name="connsiteX195" fmla="*/ 933667 w 4019767"/>
              <a:gd name="connsiteY195" fmla="*/ 690562 h 1100137"/>
              <a:gd name="connsiteX196" fmla="*/ 895567 w 4019767"/>
              <a:gd name="connsiteY196" fmla="*/ 709612 h 1100137"/>
              <a:gd name="connsiteX197" fmla="*/ 881280 w 4019767"/>
              <a:gd name="connsiteY197" fmla="*/ 723900 h 1100137"/>
              <a:gd name="connsiteX198" fmla="*/ 857467 w 4019767"/>
              <a:gd name="connsiteY198" fmla="*/ 733425 h 1100137"/>
              <a:gd name="connsiteX199" fmla="*/ 838417 w 4019767"/>
              <a:gd name="connsiteY199" fmla="*/ 742950 h 1100137"/>
              <a:gd name="connsiteX200" fmla="*/ 814605 w 4019767"/>
              <a:gd name="connsiteY200" fmla="*/ 752475 h 1100137"/>
              <a:gd name="connsiteX201" fmla="*/ 800317 w 4019767"/>
              <a:gd name="connsiteY201" fmla="*/ 762000 h 1100137"/>
              <a:gd name="connsiteX202" fmla="*/ 757455 w 4019767"/>
              <a:gd name="connsiteY202" fmla="*/ 781050 h 1100137"/>
              <a:gd name="connsiteX203" fmla="*/ 743167 w 4019767"/>
              <a:gd name="connsiteY203" fmla="*/ 790575 h 1100137"/>
              <a:gd name="connsiteX204" fmla="*/ 700305 w 4019767"/>
              <a:gd name="connsiteY204" fmla="*/ 804862 h 1100137"/>
              <a:gd name="connsiteX205" fmla="*/ 666967 w 4019767"/>
              <a:gd name="connsiteY205" fmla="*/ 819150 h 1100137"/>
              <a:gd name="connsiteX206" fmla="*/ 628867 w 4019767"/>
              <a:gd name="connsiteY206" fmla="*/ 823912 h 1100137"/>
              <a:gd name="connsiteX207" fmla="*/ 543142 w 4019767"/>
              <a:gd name="connsiteY207" fmla="*/ 833437 h 1100137"/>
              <a:gd name="connsiteX208" fmla="*/ 309780 w 4019767"/>
              <a:gd name="connsiteY208" fmla="*/ 828675 h 1100137"/>
              <a:gd name="connsiteX209" fmla="*/ 281205 w 4019767"/>
              <a:gd name="connsiteY209" fmla="*/ 823912 h 1100137"/>
              <a:gd name="connsiteX210" fmla="*/ 247867 w 4019767"/>
              <a:gd name="connsiteY210" fmla="*/ 804862 h 1100137"/>
              <a:gd name="connsiteX211" fmla="*/ 224055 w 4019767"/>
              <a:gd name="connsiteY211" fmla="*/ 800100 h 1100137"/>
              <a:gd name="connsiteX212" fmla="*/ 176430 w 4019767"/>
              <a:gd name="connsiteY212" fmla="*/ 785812 h 1100137"/>
              <a:gd name="connsiteX213" fmla="*/ 124042 w 4019767"/>
              <a:gd name="connsiteY213" fmla="*/ 785812 h 110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</a:cxnLst>
            <a:rect l="l" t="t" r="r" b="b"/>
            <a:pathLst>
              <a:path w="4019767" h="1100137">
                <a:moveTo>
                  <a:pt x="124042" y="785812"/>
                </a:moveTo>
                <a:cubicBezTo>
                  <a:pt x="111342" y="784225"/>
                  <a:pt x="108340" y="778990"/>
                  <a:pt x="100230" y="776287"/>
                </a:cubicBezTo>
                <a:cubicBezTo>
                  <a:pt x="64280" y="764304"/>
                  <a:pt x="62891" y="775183"/>
                  <a:pt x="9742" y="785812"/>
                </a:cubicBezTo>
                <a:cubicBezTo>
                  <a:pt x="6567" y="790575"/>
                  <a:pt x="849" y="794411"/>
                  <a:pt x="217" y="800100"/>
                </a:cubicBezTo>
                <a:cubicBezTo>
                  <a:pt x="-849" y="809697"/>
                  <a:pt x="2205" y="819426"/>
                  <a:pt x="4980" y="828675"/>
                </a:cubicBezTo>
                <a:cubicBezTo>
                  <a:pt x="10542" y="847213"/>
                  <a:pt x="28435" y="866536"/>
                  <a:pt x="43080" y="876300"/>
                </a:cubicBezTo>
                <a:cubicBezTo>
                  <a:pt x="47842" y="879475"/>
                  <a:pt x="53320" y="881778"/>
                  <a:pt x="57367" y="885825"/>
                </a:cubicBezTo>
                <a:cubicBezTo>
                  <a:pt x="62980" y="891438"/>
                  <a:pt x="65722" y="899602"/>
                  <a:pt x="71655" y="904875"/>
                </a:cubicBezTo>
                <a:cubicBezTo>
                  <a:pt x="80211" y="912480"/>
                  <a:pt x="91072" y="917057"/>
                  <a:pt x="100230" y="923925"/>
                </a:cubicBezTo>
                <a:cubicBezTo>
                  <a:pt x="106580" y="928687"/>
                  <a:pt x="113306" y="932985"/>
                  <a:pt x="119280" y="938212"/>
                </a:cubicBezTo>
                <a:cubicBezTo>
                  <a:pt x="126038" y="944125"/>
                  <a:pt x="130858" y="952281"/>
                  <a:pt x="138330" y="957262"/>
                </a:cubicBezTo>
                <a:cubicBezTo>
                  <a:pt x="145443" y="962004"/>
                  <a:pt x="154032" y="964084"/>
                  <a:pt x="162142" y="966787"/>
                </a:cubicBezTo>
                <a:cubicBezTo>
                  <a:pt x="173767" y="970662"/>
                  <a:pt x="193668" y="973793"/>
                  <a:pt x="205005" y="976312"/>
                </a:cubicBezTo>
                <a:cubicBezTo>
                  <a:pt x="211395" y="977732"/>
                  <a:pt x="217926" y="978777"/>
                  <a:pt x="224055" y="981075"/>
                </a:cubicBezTo>
                <a:cubicBezTo>
                  <a:pt x="230702" y="983568"/>
                  <a:pt x="236163" y="989112"/>
                  <a:pt x="243105" y="990600"/>
                </a:cubicBezTo>
                <a:cubicBezTo>
                  <a:pt x="258705" y="993943"/>
                  <a:pt x="274936" y="993106"/>
                  <a:pt x="290730" y="995362"/>
                </a:cubicBezTo>
                <a:cubicBezTo>
                  <a:pt x="308300" y="997872"/>
                  <a:pt x="325762" y="1001168"/>
                  <a:pt x="343117" y="1004887"/>
                </a:cubicBezTo>
                <a:cubicBezTo>
                  <a:pt x="348026" y="1005939"/>
                  <a:pt x="352535" y="1008432"/>
                  <a:pt x="357405" y="1009650"/>
                </a:cubicBezTo>
                <a:cubicBezTo>
                  <a:pt x="365258" y="1011613"/>
                  <a:pt x="373280" y="1012825"/>
                  <a:pt x="381217" y="1014412"/>
                </a:cubicBezTo>
                <a:cubicBezTo>
                  <a:pt x="385980" y="1017587"/>
                  <a:pt x="391458" y="1019890"/>
                  <a:pt x="395505" y="1023937"/>
                </a:cubicBezTo>
                <a:cubicBezTo>
                  <a:pt x="401118" y="1029550"/>
                  <a:pt x="402465" y="1039934"/>
                  <a:pt x="409792" y="1042987"/>
                </a:cubicBezTo>
                <a:cubicBezTo>
                  <a:pt x="423062" y="1048516"/>
                  <a:pt x="438367" y="1046162"/>
                  <a:pt x="452655" y="1047750"/>
                </a:cubicBezTo>
                <a:cubicBezTo>
                  <a:pt x="500688" y="1063760"/>
                  <a:pt x="426167" y="1039327"/>
                  <a:pt x="485992" y="1057275"/>
                </a:cubicBezTo>
                <a:cubicBezTo>
                  <a:pt x="495609" y="1060160"/>
                  <a:pt x="504663" y="1065150"/>
                  <a:pt x="514567" y="1066800"/>
                </a:cubicBezTo>
                <a:cubicBezTo>
                  <a:pt x="524092" y="1068387"/>
                  <a:pt x="533673" y="1069668"/>
                  <a:pt x="543142" y="1071562"/>
                </a:cubicBezTo>
                <a:cubicBezTo>
                  <a:pt x="549560" y="1072846"/>
                  <a:pt x="555759" y="1075119"/>
                  <a:pt x="562192" y="1076325"/>
                </a:cubicBezTo>
                <a:cubicBezTo>
                  <a:pt x="581174" y="1079884"/>
                  <a:pt x="601020" y="1079744"/>
                  <a:pt x="619342" y="1085850"/>
                </a:cubicBezTo>
                <a:cubicBezTo>
                  <a:pt x="624105" y="1087437"/>
                  <a:pt x="628729" y="1089523"/>
                  <a:pt x="633630" y="1090612"/>
                </a:cubicBezTo>
                <a:cubicBezTo>
                  <a:pt x="663897" y="1097338"/>
                  <a:pt x="692713" y="1097722"/>
                  <a:pt x="724117" y="1100137"/>
                </a:cubicBezTo>
                <a:lnTo>
                  <a:pt x="800317" y="1090612"/>
                </a:lnTo>
                <a:cubicBezTo>
                  <a:pt x="814590" y="1088899"/>
                  <a:pt x="829234" y="1089336"/>
                  <a:pt x="843180" y="1085850"/>
                </a:cubicBezTo>
                <a:cubicBezTo>
                  <a:pt x="848733" y="1084462"/>
                  <a:pt x="852237" y="1078650"/>
                  <a:pt x="857467" y="1076325"/>
                </a:cubicBezTo>
                <a:cubicBezTo>
                  <a:pt x="866642" y="1072247"/>
                  <a:pt x="877062" y="1071290"/>
                  <a:pt x="886042" y="1066800"/>
                </a:cubicBezTo>
                <a:cubicBezTo>
                  <a:pt x="910946" y="1054348"/>
                  <a:pt x="898205" y="1058997"/>
                  <a:pt x="924142" y="1052512"/>
                </a:cubicBezTo>
                <a:cubicBezTo>
                  <a:pt x="970071" y="1018066"/>
                  <a:pt x="914225" y="1062429"/>
                  <a:pt x="962242" y="1014412"/>
                </a:cubicBezTo>
                <a:cubicBezTo>
                  <a:pt x="966289" y="1010365"/>
                  <a:pt x="971560" y="1007727"/>
                  <a:pt x="976530" y="1004887"/>
                </a:cubicBezTo>
                <a:cubicBezTo>
                  <a:pt x="993009" y="995470"/>
                  <a:pt x="993837" y="995943"/>
                  <a:pt x="1009867" y="990600"/>
                </a:cubicBezTo>
                <a:cubicBezTo>
                  <a:pt x="1034837" y="973954"/>
                  <a:pt x="1029428" y="976143"/>
                  <a:pt x="1071780" y="962025"/>
                </a:cubicBezTo>
                <a:cubicBezTo>
                  <a:pt x="1079459" y="959465"/>
                  <a:pt x="1087655" y="958850"/>
                  <a:pt x="1095592" y="957262"/>
                </a:cubicBezTo>
                <a:cubicBezTo>
                  <a:pt x="1100355" y="952500"/>
                  <a:pt x="1105568" y="948149"/>
                  <a:pt x="1109880" y="942975"/>
                </a:cubicBezTo>
                <a:cubicBezTo>
                  <a:pt x="1122167" y="928231"/>
                  <a:pt x="1116503" y="926678"/>
                  <a:pt x="1133692" y="914400"/>
                </a:cubicBezTo>
                <a:cubicBezTo>
                  <a:pt x="1139469" y="910274"/>
                  <a:pt x="1147000" y="909051"/>
                  <a:pt x="1152742" y="904875"/>
                </a:cubicBezTo>
                <a:cubicBezTo>
                  <a:pt x="1159912" y="899660"/>
                  <a:pt x="1191831" y="869611"/>
                  <a:pt x="1205130" y="862012"/>
                </a:cubicBezTo>
                <a:cubicBezTo>
                  <a:pt x="1209488" y="859521"/>
                  <a:pt x="1214655" y="858837"/>
                  <a:pt x="1219417" y="857250"/>
                </a:cubicBezTo>
                <a:cubicBezTo>
                  <a:pt x="1234234" y="835023"/>
                  <a:pt x="1222062" y="849313"/>
                  <a:pt x="1243230" y="833437"/>
                </a:cubicBezTo>
                <a:cubicBezTo>
                  <a:pt x="1251362" y="827338"/>
                  <a:pt x="1258326" y="819617"/>
                  <a:pt x="1267042" y="814387"/>
                </a:cubicBezTo>
                <a:cubicBezTo>
                  <a:pt x="1274373" y="809989"/>
                  <a:pt x="1283208" y="808685"/>
                  <a:pt x="1290855" y="804862"/>
                </a:cubicBezTo>
                <a:cubicBezTo>
                  <a:pt x="1335846" y="782367"/>
                  <a:pt x="1296734" y="796553"/>
                  <a:pt x="1328955" y="785812"/>
                </a:cubicBezTo>
                <a:cubicBezTo>
                  <a:pt x="1333717" y="781050"/>
                  <a:pt x="1338173" y="775960"/>
                  <a:pt x="1343242" y="771525"/>
                </a:cubicBezTo>
                <a:cubicBezTo>
                  <a:pt x="1361341" y="755689"/>
                  <a:pt x="1364332" y="754291"/>
                  <a:pt x="1381342" y="742950"/>
                </a:cubicBezTo>
                <a:cubicBezTo>
                  <a:pt x="1388938" y="731556"/>
                  <a:pt x="1393485" y="722710"/>
                  <a:pt x="1405155" y="714375"/>
                </a:cubicBezTo>
                <a:cubicBezTo>
                  <a:pt x="1410932" y="710249"/>
                  <a:pt x="1417954" y="708216"/>
                  <a:pt x="1424205" y="704850"/>
                </a:cubicBezTo>
                <a:cubicBezTo>
                  <a:pt x="1438596" y="697101"/>
                  <a:pt x="1453147" y="689603"/>
                  <a:pt x="1467067" y="681037"/>
                </a:cubicBezTo>
                <a:cubicBezTo>
                  <a:pt x="1473827" y="676877"/>
                  <a:pt x="1479614" y="671302"/>
                  <a:pt x="1486117" y="666750"/>
                </a:cubicBezTo>
                <a:cubicBezTo>
                  <a:pt x="1495495" y="660185"/>
                  <a:pt x="1504876" y="653590"/>
                  <a:pt x="1514692" y="647700"/>
                </a:cubicBezTo>
                <a:cubicBezTo>
                  <a:pt x="1541257" y="631761"/>
                  <a:pt x="1532227" y="644201"/>
                  <a:pt x="1562317" y="619125"/>
                </a:cubicBezTo>
                <a:cubicBezTo>
                  <a:pt x="1571842" y="611187"/>
                  <a:pt x="1580698" y="602370"/>
                  <a:pt x="1590892" y="595312"/>
                </a:cubicBezTo>
                <a:cubicBezTo>
                  <a:pt x="1601415" y="588027"/>
                  <a:pt x="1613255" y="582847"/>
                  <a:pt x="1624230" y="576262"/>
                </a:cubicBezTo>
                <a:cubicBezTo>
                  <a:pt x="1629138" y="573317"/>
                  <a:pt x="1633609" y="569682"/>
                  <a:pt x="1638517" y="566737"/>
                </a:cubicBezTo>
                <a:cubicBezTo>
                  <a:pt x="1649492" y="560152"/>
                  <a:pt x="1661370" y="555027"/>
                  <a:pt x="1671855" y="547687"/>
                </a:cubicBezTo>
                <a:cubicBezTo>
                  <a:pt x="1677373" y="543825"/>
                  <a:pt x="1680826" y="537535"/>
                  <a:pt x="1686142" y="533400"/>
                </a:cubicBezTo>
                <a:cubicBezTo>
                  <a:pt x="1695178" y="526372"/>
                  <a:pt x="1705459" y="521083"/>
                  <a:pt x="1714717" y="514350"/>
                </a:cubicBezTo>
                <a:cubicBezTo>
                  <a:pt x="1732180" y="501650"/>
                  <a:pt x="1747792" y="485906"/>
                  <a:pt x="1767105" y="476250"/>
                </a:cubicBezTo>
                <a:cubicBezTo>
                  <a:pt x="1817775" y="450915"/>
                  <a:pt x="1745773" y="487901"/>
                  <a:pt x="1814730" y="447675"/>
                </a:cubicBezTo>
                <a:cubicBezTo>
                  <a:pt x="1823929" y="442309"/>
                  <a:pt x="1833996" y="438559"/>
                  <a:pt x="1843305" y="433387"/>
                </a:cubicBezTo>
                <a:cubicBezTo>
                  <a:pt x="1848308" y="430607"/>
                  <a:pt x="1852589" y="426642"/>
                  <a:pt x="1857592" y="423862"/>
                </a:cubicBezTo>
                <a:cubicBezTo>
                  <a:pt x="1866901" y="418690"/>
                  <a:pt x="1876472" y="413982"/>
                  <a:pt x="1886167" y="409575"/>
                </a:cubicBezTo>
                <a:cubicBezTo>
                  <a:pt x="1893950" y="406037"/>
                  <a:pt x="1902507" y="404202"/>
                  <a:pt x="1909980" y="400050"/>
                </a:cubicBezTo>
                <a:cubicBezTo>
                  <a:pt x="1943270" y="381555"/>
                  <a:pt x="1916249" y="389537"/>
                  <a:pt x="1948080" y="361950"/>
                </a:cubicBezTo>
                <a:cubicBezTo>
                  <a:pt x="1964397" y="347809"/>
                  <a:pt x="1979520" y="329087"/>
                  <a:pt x="2000467" y="323850"/>
                </a:cubicBezTo>
                <a:cubicBezTo>
                  <a:pt x="2006817" y="322262"/>
                  <a:pt x="2013307" y="321157"/>
                  <a:pt x="2019517" y="319087"/>
                </a:cubicBezTo>
                <a:cubicBezTo>
                  <a:pt x="2038189" y="312863"/>
                  <a:pt x="2050871" y="306664"/>
                  <a:pt x="2067142" y="295275"/>
                </a:cubicBezTo>
                <a:cubicBezTo>
                  <a:pt x="2075470" y="289446"/>
                  <a:pt x="2082379" y="281682"/>
                  <a:pt x="2090955" y="276225"/>
                </a:cubicBezTo>
                <a:cubicBezTo>
                  <a:pt x="2099939" y="270508"/>
                  <a:pt x="2110221" y="267109"/>
                  <a:pt x="2119530" y="261937"/>
                </a:cubicBezTo>
                <a:cubicBezTo>
                  <a:pt x="2124533" y="259157"/>
                  <a:pt x="2128698" y="254972"/>
                  <a:pt x="2133817" y="252412"/>
                </a:cubicBezTo>
                <a:cubicBezTo>
                  <a:pt x="2145208" y="246717"/>
                  <a:pt x="2159551" y="242247"/>
                  <a:pt x="2171917" y="238125"/>
                </a:cubicBezTo>
                <a:cubicBezTo>
                  <a:pt x="2198486" y="220413"/>
                  <a:pt x="2176878" y="231742"/>
                  <a:pt x="2224305" y="223837"/>
                </a:cubicBezTo>
                <a:cubicBezTo>
                  <a:pt x="2235294" y="222005"/>
                  <a:pt x="2271091" y="210750"/>
                  <a:pt x="2276692" y="209550"/>
                </a:cubicBezTo>
                <a:cubicBezTo>
                  <a:pt x="2287668" y="207198"/>
                  <a:pt x="2298942" y="206538"/>
                  <a:pt x="2310030" y="204787"/>
                </a:cubicBezTo>
                <a:cubicBezTo>
                  <a:pt x="2361595" y="196645"/>
                  <a:pt x="2353929" y="197912"/>
                  <a:pt x="2390992" y="190500"/>
                </a:cubicBezTo>
                <a:lnTo>
                  <a:pt x="2652930" y="195262"/>
                </a:lnTo>
                <a:cubicBezTo>
                  <a:pt x="2723717" y="197583"/>
                  <a:pt x="2652974" y="198670"/>
                  <a:pt x="2695792" y="204787"/>
                </a:cubicBezTo>
                <a:cubicBezTo>
                  <a:pt x="2713150" y="207267"/>
                  <a:pt x="2730717" y="207962"/>
                  <a:pt x="2748180" y="209550"/>
                </a:cubicBezTo>
                <a:cubicBezTo>
                  <a:pt x="2762467" y="215900"/>
                  <a:pt x="2777224" y="221285"/>
                  <a:pt x="2791042" y="228600"/>
                </a:cubicBezTo>
                <a:cubicBezTo>
                  <a:pt x="2804278" y="235607"/>
                  <a:pt x="2814934" y="247676"/>
                  <a:pt x="2829142" y="252412"/>
                </a:cubicBezTo>
                <a:cubicBezTo>
                  <a:pt x="2833905" y="254000"/>
                  <a:pt x="2839041" y="254737"/>
                  <a:pt x="2843430" y="257175"/>
                </a:cubicBezTo>
                <a:cubicBezTo>
                  <a:pt x="2915864" y="297417"/>
                  <a:pt x="2825787" y="256418"/>
                  <a:pt x="2905342" y="290512"/>
                </a:cubicBezTo>
                <a:cubicBezTo>
                  <a:pt x="2921559" y="314839"/>
                  <a:pt x="2906640" y="298305"/>
                  <a:pt x="2938680" y="314325"/>
                </a:cubicBezTo>
                <a:cubicBezTo>
                  <a:pt x="2946959" y="318465"/>
                  <a:pt x="2954643" y="323706"/>
                  <a:pt x="2962492" y="328612"/>
                </a:cubicBezTo>
                <a:cubicBezTo>
                  <a:pt x="2967346" y="331646"/>
                  <a:pt x="2971660" y="335577"/>
                  <a:pt x="2976780" y="338137"/>
                </a:cubicBezTo>
                <a:cubicBezTo>
                  <a:pt x="3006102" y="352798"/>
                  <a:pt x="3009646" y="351577"/>
                  <a:pt x="3038692" y="361950"/>
                </a:cubicBezTo>
                <a:cubicBezTo>
                  <a:pt x="3051465" y="366512"/>
                  <a:pt x="3063990" y="371756"/>
                  <a:pt x="3076792" y="376237"/>
                </a:cubicBezTo>
                <a:cubicBezTo>
                  <a:pt x="3095745" y="382871"/>
                  <a:pt x="3114989" y="388653"/>
                  <a:pt x="3133942" y="395287"/>
                </a:cubicBezTo>
                <a:cubicBezTo>
                  <a:pt x="3146744" y="399768"/>
                  <a:pt x="3159910" y="403509"/>
                  <a:pt x="3172042" y="409575"/>
                </a:cubicBezTo>
                <a:cubicBezTo>
                  <a:pt x="3182281" y="414695"/>
                  <a:pt x="3189988" y="424373"/>
                  <a:pt x="3200617" y="428625"/>
                </a:cubicBezTo>
                <a:cubicBezTo>
                  <a:pt x="3258973" y="451967"/>
                  <a:pt x="3231802" y="442978"/>
                  <a:pt x="3281580" y="457200"/>
                </a:cubicBezTo>
                <a:lnTo>
                  <a:pt x="3329205" y="485775"/>
                </a:lnTo>
                <a:lnTo>
                  <a:pt x="3353017" y="500062"/>
                </a:lnTo>
                <a:cubicBezTo>
                  <a:pt x="3363403" y="515642"/>
                  <a:pt x="3366556" y="523501"/>
                  <a:pt x="3386355" y="533400"/>
                </a:cubicBezTo>
                <a:cubicBezTo>
                  <a:pt x="3444601" y="562523"/>
                  <a:pt x="3412012" y="532842"/>
                  <a:pt x="3457792" y="561975"/>
                </a:cubicBezTo>
                <a:cubicBezTo>
                  <a:pt x="3486290" y="580110"/>
                  <a:pt x="3474798" y="577231"/>
                  <a:pt x="3495892" y="595312"/>
                </a:cubicBezTo>
                <a:cubicBezTo>
                  <a:pt x="3501919" y="600478"/>
                  <a:pt x="3509329" y="603987"/>
                  <a:pt x="3514942" y="609600"/>
                </a:cubicBezTo>
                <a:cubicBezTo>
                  <a:pt x="3518989" y="613647"/>
                  <a:pt x="3519705" y="620712"/>
                  <a:pt x="3524467" y="623887"/>
                </a:cubicBezTo>
                <a:cubicBezTo>
                  <a:pt x="3534527" y="630593"/>
                  <a:pt x="3546879" y="632999"/>
                  <a:pt x="3557805" y="638175"/>
                </a:cubicBezTo>
                <a:cubicBezTo>
                  <a:pt x="3577053" y="647293"/>
                  <a:pt x="3597234" y="654936"/>
                  <a:pt x="3614955" y="666750"/>
                </a:cubicBezTo>
                <a:cubicBezTo>
                  <a:pt x="3624480" y="673100"/>
                  <a:pt x="3633413" y="680444"/>
                  <a:pt x="3643530" y="685800"/>
                </a:cubicBezTo>
                <a:cubicBezTo>
                  <a:pt x="3660482" y="694775"/>
                  <a:pt x="3678535" y="701500"/>
                  <a:pt x="3695917" y="709612"/>
                </a:cubicBezTo>
                <a:cubicBezTo>
                  <a:pt x="3702350" y="712614"/>
                  <a:pt x="3709060" y="715199"/>
                  <a:pt x="3714967" y="719137"/>
                </a:cubicBezTo>
                <a:cubicBezTo>
                  <a:pt x="3723425" y="724776"/>
                  <a:pt x="3730648" y="732088"/>
                  <a:pt x="3738780" y="738187"/>
                </a:cubicBezTo>
                <a:cubicBezTo>
                  <a:pt x="3743359" y="741621"/>
                  <a:pt x="3748305" y="744537"/>
                  <a:pt x="3753067" y="747712"/>
                </a:cubicBezTo>
                <a:cubicBezTo>
                  <a:pt x="3776274" y="782524"/>
                  <a:pt x="3743069" y="737834"/>
                  <a:pt x="3800692" y="781050"/>
                </a:cubicBezTo>
                <a:cubicBezTo>
                  <a:pt x="3847951" y="816493"/>
                  <a:pt x="3782500" y="769181"/>
                  <a:pt x="3857842" y="814387"/>
                </a:cubicBezTo>
                <a:cubicBezTo>
                  <a:pt x="3865780" y="819150"/>
                  <a:pt x="3872969" y="825475"/>
                  <a:pt x="3881655" y="828675"/>
                </a:cubicBezTo>
                <a:cubicBezTo>
                  <a:pt x="4001360" y="872777"/>
                  <a:pt x="3913464" y="830292"/>
                  <a:pt x="3967380" y="857250"/>
                </a:cubicBezTo>
                <a:cubicBezTo>
                  <a:pt x="3980080" y="855662"/>
                  <a:pt x="3994292" y="858703"/>
                  <a:pt x="4005480" y="852487"/>
                </a:cubicBezTo>
                <a:cubicBezTo>
                  <a:pt x="4011202" y="849308"/>
                  <a:pt x="4008361" y="839706"/>
                  <a:pt x="4010242" y="833437"/>
                </a:cubicBezTo>
                <a:cubicBezTo>
                  <a:pt x="4013127" y="823820"/>
                  <a:pt x="4016592" y="814387"/>
                  <a:pt x="4019767" y="804862"/>
                </a:cubicBezTo>
                <a:cubicBezTo>
                  <a:pt x="4016755" y="777753"/>
                  <a:pt x="4019266" y="755347"/>
                  <a:pt x="4000717" y="733425"/>
                </a:cubicBezTo>
                <a:cubicBezTo>
                  <a:pt x="3989816" y="720543"/>
                  <a:pt x="3974983" y="711570"/>
                  <a:pt x="3962617" y="700087"/>
                </a:cubicBezTo>
                <a:cubicBezTo>
                  <a:pt x="3952746" y="690921"/>
                  <a:pt x="3943567" y="681037"/>
                  <a:pt x="3934042" y="671512"/>
                </a:cubicBezTo>
                <a:cubicBezTo>
                  <a:pt x="3929280" y="666750"/>
                  <a:pt x="3925359" y="660961"/>
                  <a:pt x="3919755" y="657225"/>
                </a:cubicBezTo>
                <a:cubicBezTo>
                  <a:pt x="3899840" y="643949"/>
                  <a:pt x="3890882" y="640674"/>
                  <a:pt x="3876892" y="623887"/>
                </a:cubicBezTo>
                <a:cubicBezTo>
                  <a:pt x="3873228" y="619490"/>
                  <a:pt x="3871136" y="613908"/>
                  <a:pt x="3867367" y="609600"/>
                </a:cubicBezTo>
                <a:cubicBezTo>
                  <a:pt x="3859975" y="601152"/>
                  <a:pt x="3850947" y="594235"/>
                  <a:pt x="3843555" y="585787"/>
                </a:cubicBezTo>
                <a:cubicBezTo>
                  <a:pt x="3821230" y="560272"/>
                  <a:pt x="3847582" y="583219"/>
                  <a:pt x="3824505" y="552450"/>
                </a:cubicBezTo>
                <a:cubicBezTo>
                  <a:pt x="3819117" y="545266"/>
                  <a:pt x="3811369" y="540158"/>
                  <a:pt x="3805455" y="533400"/>
                </a:cubicBezTo>
                <a:cubicBezTo>
                  <a:pt x="3800228" y="527426"/>
                  <a:pt x="3796394" y="520324"/>
                  <a:pt x="3791167" y="514350"/>
                </a:cubicBezTo>
                <a:cubicBezTo>
                  <a:pt x="3751189" y="468661"/>
                  <a:pt x="3790348" y="514681"/>
                  <a:pt x="3757830" y="485775"/>
                </a:cubicBezTo>
                <a:cubicBezTo>
                  <a:pt x="3747762" y="476826"/>
                  <a:pt x="3738204" y="467268"/>
                  <a:pt x="3729255" y="457200"/>
                </a:cubicBezTo>
                <a:cubicBezTo>
                  <a:pt x="3701846" y="426364"/>
                  <a:pt x="3748946" y="456491"/>
                  <a:pt x="3686392" y="409575"/>
                </a:cubicBezTo>
                <a:lnTo>
                  <a:pt x="3648292" y="381000"/>
                </a:lnTo>
                <a:cubicBezTo>
                  <a:pt x="3637280" y="372924"/>
                  <a:pt x="3625735" y="365571"/>
                  <a:pt x="3614955" y="357187"/>
                </a:cubicBezTo>
                <a:cubicBezTo>
                  <a:pt x="3600667" y="346075"/>
                  <a:pt x="3587152" y="333890"/>
                  <a:pt x="3572092" y="323850"/>
                </a:cubicBezTo>
                <a:cubicBezTo>
                  <a:pt x="3567330" y="320675"/>
                  <a:pt x="3562384" y="317759"/>
                  <a:pt x="3557805" y="314325"/>
                </a:cubicBezTo>
                <a:cubicBezTo>
                  <a:pt x="3543325" y="303465"/>
                  <a:pt x="3530002" y="291028"/>
                  <a:pt x="3514942" y="280987"/>
                </a:cubicBezTo>
                <a:cubicBezTo>
                  <a:pt x="3510180" y="277812"/>
                  <a:pt x="3505052" y="275126"/>
                  <a:pt x="3500655" y="271462"/>
                </a:cubicBezTo>
                <a:cubicBezTo>
                  <a:pt x="3495481" y="267150"/>
                  <a:pt x="3491885" y="261037"/>
                  <a:pt x="3486367" y="257175"/>
                </a:cubicBezTo>
                <a:cubicBezTo>
                  <a:pt x="3475882" y="249836"/>
                  <a:pt x="3463930" y="244833"/>
                  <a:pt x="3453030" y="238125"/>
                </a:cubicBezTo>
                <a:cubicBezTo>
                  <a:pt x="3443281" y="232125"/>
                  <a:pt x="3434462" y="224634"/>
                  <a:pt x="3424455" y="219075"/>
                </a:cubicBezTo>
                <a:cubicBezTo>
                  <a:pt x="3420066" y="216637"/>
                  <a:pt x="3414725" y="216416"/>
                  <a:pt x="3410167" y="214312"/>
                </a:cubicBezTo>
                <a:cubicBezTo>
                  <a:pt x="3394052" y="206874"/>
                  <a:pt x="3378417" y="198437"/>
                  <a:pt x="3362542" y="190500"/>
                </a:cubicBezTo>
                <a:cubicBezTo>
                  <a:pt x="3356192" y="187325"/>
                  <a:pt x="3350379" y="182697"/>
                  <a:pt x="3343492" y="180975"/>
                </a:cubicBezTo>
                <a:cubicBezTo>
                  <a:pt x="3337142" y="179387"/>
                  <a:pt x="3330571" y="178510"/>
                  <a:pt x="3324442" y="176212"/>
                </a:cubicBezTo>
                <a:cubicBezTo>
                  <a:pt x="3274644" y="157537"/>
                  <a:pt x="3335231" y="174146"/>
                  <a:pt x="3286342" y="161925"/>
                </a:cubicBezTo>
                <a:cubicBezTo>
                  <a:pt x="3279992" y="158750"/>
                  <a:pt x="3273884" y="155037"/>
                  <a:pt x="3267292" y="152400"/>
                </a:cubicBezTo>
                <a:cubicBezTo>
                  <a:pt x="3243124" y="142733"/>
                  <a:pt x="3238818" y="142895"/>
                  <a:pt x="3214905" y="138112"/>
                </a:cubicBezTo>
                <a:cubicBezTo>
                  <a:pt x="3172597" y="106382"/>
                  <a:pt x="3218417" y="136896"/>
                  <a:pt x="3176805" y="119062"/>
                </a:cubicBezTo>
                <a:cubicBezTo>
                  <a:pt x="3171544" y="116807"/>
                  <a:pt x="3167896" y="111493"/>
                  <a:pt x="3162517" y="109537"/>
                </a:cubicBezTo>
                <a:cubicBezTo>
                  <a:pt x="3150214" y="105063"/>
                  <a:pt x="3136572" y="104874"/>
                  <a:pt x="3124417" y="100012"/>
                </a:cubicBezTo>
                <a:cubicBezTo>
                  <a:pt x="3116480" y="96837"/>
                  <a:pt x="3108417" y="93959"/>
                  <a:pt x="3100605" y="90487"/>
                </a:cubicBezTo>
                <a:cubicBezTo>
                  <a:pt x="3094117" y="87604"/>
                  <a:pt x="3088290" y="83207"/>
                  <a:pt x="3081555" y="80962"/>
                </a:cubicBezTo>
                <a:cubicBezTo>
                  <a:pt x="3073876" y="78402"/>
                  <a:pt x="3065680" y="77787"/>
                  <a:pt x="3057742" y="76200"/>
                </a:cubicBezTo>
                <a:cubicBezTo>
                  <a:pt x="2997761" y="46208"/>
                  <a:pt x="3063712" y="76602"/>
                  <a:pt x="2991067" y="52387"/>
                </a:cubicBezTo>
                <a:cubicBezTo>
                  <a:pt x="2960651" y="42248"/>
                  <a:pt x="2954737" y="39188"/>
                  <a:pt x="2919630" y="33337"/>
                </a:cubicBezTo>
                <a:cubicBezTo>
                  <a:pt x="2905450" y="30974"/>
                  <a:pt x="2891055" y="30162"/>
                  <a:pt x="2876767" y="28575"/>
                </a:cubicBezTo>
                <a:cubicBezTo>
                  <a:pt x="2821995" y="10318"/>
                  <a:pt x="2869085" y="24121"/>
                  <a:pt x="2781517" y="9525"/>
                </a:cubicBezTo>
                <a:cubicBezTo>
                  <a:pt x="2740317" y="2658"/>
                  <a:pt x="2762524" y="5960"/>
                  <a:pt x="2714842" y="0"/>
                </a:cubicBezTo>
                <a:cubicBezTo>
                  <a:pt x="2627530" y="1587"/>
                  <a:pt x="2540154" y="1076"/>
                  <a:pt x="2452905" y="4762"/>
                </a:cubicBezTo>
                <a:cubicBezTo>
                  <a:pt x="2403311" y="6857"/>
                  <a:pt x="2374818" y="15236"/>
                  <a:pt x="2329080" y="23812"/>
                </a:cubicBezTo>
                <a:cubicBezTo>
                  <a:pt x="2319589" y="25592"/>
                  <a:pt x="2309974" y="26681"/>
                  <a:pt x="2300505" y="28575"/>
                </a:cubicBezTo>
                <a:cubicBezTo>
                  <a:pt x="2294087" y="29859"/>
                  <a:pt x="2287895" y="32166"/>
                  <a:pt x="2281455" y="33337"/>
                </a:cubicBezTo>
                <a:cubicBezTo>
                  <a:pt x="2264797" y="36366"/>
                  <a:pt x="2236618" y="38921"/>
                  <a:pt x="2219542" y="42862"/>
                </a:cubicBezTo>
                <a:cubicBezTo>
                  <a:pt x="2140367" y="61133"/>
                  <a:pt x="2228147" y="45396"/>
                  <a:pt x="2157630" y="57150"/>
                </a:cubicBezTo>
                <a:cubicBezTo>
                  <a:pt x="2144930" y="61912"/>
                  <a:pt x="2132542" y="67610"/>
                  <a:pt x="2119530" y="71437"/>
                </a:cubicBezTo>
                <a:cubicBezTo>
                  <a:pt x="2105489" y="75567"/>
                  <a:pt x="2090866" y="77412"/>
                  <a:pt x="2076667" y="80962"/>
                </a:cubicBezTo>
                <a:cubicBezTo>
                  <a:pt x="2065455" y="83765"/>
                  <a:pt x="2054376" y="87088"/>
                  <a:pt x="2043330" y="90487"/>
                </a:cubicBezTo>
                <a:cubicBezTo>
                  <a:pt x="2027221" y="95444"/>
                  <a:pt x="2010158" y="100340"/>
                  <a:pt x="1995705" y="109537"/>
                </a:cubicBezTo>
                <a:cubicBezTo>
                  <a:pt x="1933374" y="149202"/>
                  <a:pt x="1991635" y="118690"/>
                  <a:pt x="1929030" y="152400"/>
                </a:cubicBezTo>
                <a:cubicBezTo>
                  <a:pt x="1887050" y="175004"/>
                  <a:pt x="1896562" y="164522"/>
                  <a:pt x="1843305" y="200025"/>
                </a:cubicBezTo>
                <a:cubicBezTo>
                  <a:pt x="1838542" y="203200"/>
                  <a:pt x="1833295" y="205747"/>
                  <a:pt x="1829017" y="209550"/>
                </a:cubicBezTo>
                <a:cubicBezTo>
                  <a:pt x="1802671" y="232969"/>
                  <a:pt x="1803855" y="239025"/>
                  <a:pt x="1776630" y="257175"/>
                </a:cubicBezTo>
                <a:cubicBezTo>
                  <a:pt x="1770723" y="261113"/>
                  <a:pt x="1763487" y="262762"/>
                  <a:pt x="1757580" y="266700"/>
                </a:cubicBezTo>
                <a:cubicBezTo>
                  <a:pt x="1749122" y="272339"/>
                  <a:pt x="1742483" y="280520"/>
                  <a:pt x="1733767" y="285750"/>
                </a:cubicBezTo>
                <a:cubicBezTo>
                  <a:pt x="1726436" y="290148"/>
                  <a:pt x="1717428" y="291123"/>
                  <a:pt x="1709955" y="295275"/>
                </a:cubicBezTo>
                <a:cubicBezTo>
                  <a:pt x="1703016" y="299130"/>
                  <a:pt x="1697636" y="305355"/>
                  <a:pt x="1690905" y="309562"/>
                </a:cubicBezTo>
                <a:cubicBezTo>
                  <a:pt x="1684885" y="313325"/>
                  <a:pt x="1678019" y="315565"/>
                  <a:pt x="1671855" y="319087"/>
                </a:cubicBezTo>
                <a:cubicBezTo>
                  <a:pt x="1660626" y="325503"/>
                  <a:pt x="1648745" y="335594"/>
                  <a:pt x="1638517" y="342900"/>
                </a:cubicBezTo>
                <a:cubicBezTo>
                  <a:pt x="1633860" y="346227"/>
                  <a:pt x="1629349" y="349865"/>
                  <a:pt x="1624230" y="352425"/>
                </a:cubicBezTo>
                <a:cubicBezTo>
                  <a:pt x="1619740" y="354670"/>
                  <a:pt x="1614432" y="354942"/>
                  <a:pt x="1609942" y="357187"/>
                </a:cubicBezTo>
                <a:cubicBezTo>
                  <a:pt x="1598494" y="362911"/>
                  <a:pt x="1587841" y="370108"/>
                  <a:pt x="1576605" y="376237"/>
                </a:cubicBezTo>
                <a:cubicBezTo>
                  <a:pt x="1570372" y="379637"/>
                  <a:pt x="1563575" y="381999"/>
                  <a:pt x="1557555" y="385762"/>
                </a:cubicBezTo>
                <a:cubicBezTo>
                  <a:pt x="1550824" y="389969"/>
                  <a:pt x="1545473" y="396249"/>
                  <a:pt x="1538505" y="400050"/>
                </a:cubicBezTo>
                <a:cubicBezTo>
                  <a:pt x="1527891" y="405839"/>
                  <a:pt x="1516518" y="410175"/>
                  <a:pt x="1505167" y="414337"/>
                </a:cubicBezTo>
                <a:cubicBezTo>
                  <a:pt x="1412740" y="448227"/>
                  <a:pt x="1424422" y="444211"/>
                  <a:pt x="1362292" y="461962"/>
                </a:cubicBezTo>
                <a:cubicBezTo>
                  <a:pt x="1354355" y="469900"/>
                  <a:pt x="1346928" y="478383"/>
                  <a:pt x="1338480" y="485775"/>
                </a:cubicBezTo>
                <a:cubicBezTo>
                  <a:pt x="1325374" y="497243"/>
                  <a:pt x="1320519" y="495215"/>
                  <a:pt x="1305142" y="504825"/>
                </a:cubicBezTo>
                <a:cubicBezTo>
                  <a:pt x="1298411" y="509032"/>
                  <a:pt x="1292788" y="514851"/>
                  <a:pt x="1286092" y="519112"/>
                </a:cubicBezTo>
                <a:cubicBezTo>
                  <a:pt x="1265006" y="532530"/>
                  <a:pt x="1213042" y="559395"/>
                  <a:pt x="1195605" y="566737"/>
                </a:cubicBezTo>
                <a:cubicBezTo>
                  <a:pt x="1184953" y="571222"/>
                  <a:pt x="1173380" y="573087"/>
                  <a:pt x="1162267" y="576262"/>
                </a:cubicBezTo>
                <a:cubicBezTo>
                  <a:pt x="1157505" y="579437"/>
                  <a:pt x="1153099" y="583227"/>
                  <a:pt x="1147980" y="585787"/>
                </a:cubicBezTo>
                <a:cubicBezTo>
                  <a:pt x="1143490" y="588032"/>
                  <a:pt x="1138081" y="588112"/>
                  <a:pt x="1133692" y="590550"/>
                </a:cubicBezTo>
                <a:cubicBezTo>
                  <a:pt x="1087301" y="616323"/>
                  <a:pt x="1123295" y="605056"/>
                  <a:pt x="1086067" y="614362"/>
                </a:cubicBezTo>
                <a:cubicBezTo>
                  <a:pt x="1079717" y="617537"/>
                  <a:pt x="1073181" y="620365"/>
                  <a:pt x="1067017" y="623887"/>
                </a:cubicBezTo>
                <a:cubicBezTo>
                  <a:pt x="1062047" y="626727"/>
                  <a:pt x="1057605" y="630412"/>
                  <a:pt x="1052730" y="633412"/>
                </a:cubicBezTo>
                <a:cubicBezTo>
                  <a:pt x="1030290" y="647221"/>
                  <a:pt x="993010" y="670635"/>
                  <a:pt x="967005" y="681037"/>
                </a:cubicBezTo>
                <a:cubicBezTo>
                  <a:pt x="956274" y="685329"/>
                  <a:pt x="944398" y="686270"/>
                  <a:pt x="933667" y="690562"/>
                </a:cubicBezTo>
                <a:cubicBezTo>
                  <a:pt x="920484" y="695835"/>
                  <a:pt x="895567" y="709612"/>
                  <a:pt x="895567" y="709612"/>
                </a:cubicBezTo>
                <a:cubicBezTo>
                  <a:pt x="890805" y="714375"/>
                  <a:pt x="886991" y="720330"/>
                  <a:pt x="881280" y="723900"/>
                </a:cubicBezTo>
                <a:cubicBezTo>
                  <a:pt x="874030" y="728431"/>
                  <a:pt x="865279" y="729953"/>
                  <a:pt x="857467" y="733425"/>
                </a:cubicBezTo>
                <a:cubicBezTo>
                  <a:pt x="850979" y="736308"/>
                  <a:pt x="844905" y="740067"/>
                  <a:pt x="838417" y="742950"/>
                </a:cubicBezTo>
                <a:cubicBezTo>
                  <a:pt x="830605" y="746422"/>
                  <a:pt x="822251" y="748652"/>
                  <a:pt x="814605" y="752475"/>
                </a:cubicBezTo>
                <a:cubicBezTo>
                  <a:pt x="809485" y="755035"/>
                  <a:pt x="805287" y="759160"/>
                  <a:pt x="800317" y="762000"/>
                </a:cubicBezTo>
                <a:cubicBezTo>
                  <a:pt x="764967" y="782200"/>
                  <a:pt x="798279" y="760638"/>
                  <a:pt x="757455" y="781050"/>
                </a:cubicBezTo>
                <a:cubicBezTo>
                  <a:pt x="752335" y="783610"/>
                  <a:pt x="748451" y="788374"/>
                  <a:pt x="743167" y="790575"/>
                </a:cubicBezTo>
                <a:cubicBezTo>
                  <a:pt x="729265" y="796367"/>
                  <a:pt x="713775" y="798127"/>
                  <a:pt x="700305" y="804862"/>
                </a:cubicBezTo>
                <a:cubicBezTo>
                  <a:pt x="690924" y="809552"/>
                  <a:pt x="677978" y="817148"/>
                  <a:pt x="666967" y="819150"/>
                </a:cubicBezTo>
                <a:cubicBezTo>
                  <a:pt x="654375" y="821440"/>
                  <a:pt x="641588" y="822499"/>
                  <a:pt x="628867" y="823912"/>
                </a:cubicBezTo>
                <a:cubicBezTo>
                  <a:pt x="520218" y="835984"/>
                  <a:pt x="635811" y="821855"/>
                  <a:pt x="543142" y="833437"/>
                </a:cubicBezTo>
                <a:lnTo>
                  <a:pt x="309780" y="828675"/>
                </a:lnTo>
                <a:cubicBezTo>
                  <a:pt x="300130" y="828324"/>
                  <a:pt x="290454" y="826687"/>
                  <a:pt x="281205" y="823912"/>
                </a:cubicBezTo>
                <a:cubicBezTo>
                  <a:pt x="224067" y="806770"/>
                  <a:pt x="294643" y="822402"/>
                  <a:pt x="247867" y="804862"/>
                </a:cubicBezTo>
                <a:cubicBezTo>
                  <a:pt x="240288" y="802020"/>
                  <a:pt x="231864" y="802230"/>
                  <a:pt x="224055" y="800100"/>
                </a:cubicBezTo>
                <a:cubicBezTo>
                  <a:pt x="199214" y="793325"/>
                  <a:pt x="198738" y="789868"/>
                  <a:pt x="176430" y="785812"/>
                </a:cubicBezTo>
                <a:cubicBezTo>
                  <a:pt x="139127" y="779030"/>
                  <a:pt x="136742" y="787399"/>
                  <a:pt x="124042" y="785812"/>
                </a:cubicBezTo>
                <a:close/>
              </a:path>
            </a:pathLst>
          </a:cu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0663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43BA0-EF35-911F-A11A-3459B508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ADB23E-BA13-B0C9-2B89-A007746A5A2A}"/>
              </a:ext>
            </a:extLst>
          </p:cNvPr>
          <p:cNvSpPr txBox="1"/>
          <p:nvPr/>
        </p:nvSpPr>
        <p:spPr>
          <a:xfrm>
            <a:off x="904693" y="4028224"/>
            <a:ext cx="4430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Modelica‘s</a:t>
            </a:r>
            <a:r>
              <a:rPr lang="de-DE" dirty="0"/>
              <a:t> “</a:t>
            </a:r>
            <a:r>
              <a:rPr lang="de-DE" dirty="0" err="1"/>
              <a:t>dassl</a:t>
            </a:r>
            <a:r>
              <a:rPr lang="de-DE" dirty="0"/>
              <a:t>“ </a:t>
            </a:r>
            <a:r>
              <a:rPr lang="de-DE" dirty="0" err="1"/>
              <a:t>integratior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adapts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&gt;10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1A7E-9045-DA41-FF7A-A17F776C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73" y="261619"/>
            <a:ext cx="2241940" cy="235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BFA1B-C7AA-63D2-313F-7FD23E74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646" y="334652"/>
            <a:ext cx="912602" cy="25910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74AA8B-D840-E8B9-4ADF-D616291FE658}"/>
              </a:ext>
            </a:extLst>
          </p:cNvPr>
          <p:cNvGrpSpPr/>
          <p:nvPr/>
        </p:nvGrpSpPr>
        <p:grpSpPr>
          <a:xfrm>
            <a:off x="8427138" y="733268"/>
            <a:ext cx="1490400" cy="1479286"/>
            <a:chOff x="2469600" y="3966074"/>
            <a:chExt cx="1721014" cy="160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1C4147-D63A-3D68-1793-5F843AF6B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201" y="4295722"/>
              <a:ext cx="971389" cy="106671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F9DC1-AD2E-93B5-7F3D-7C899A0743FF}"/>
                </a:ext>
              </a:extLst>
            </p:cNvPr>
            <p:cNvSpPr/>
            <p:nvPr/>
          </p:nvSpPr>
          <p:spPr>
            <a:xfrm>
              <a:off x="2469600" y="3966074"/>
              <a:ext cx="1721014" cy="16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7158E-4CDF-6737-8746-8D8F52779399}"/>
              </a:ext>
            </a:extLst>
          </p:cNvPr>
          <p:cNvCxnSpPr>
            <a:cxnSpLocks/>
          </p:cNvCxnSpPr>
          <p:nvPr/>
        </p:nvCxnSpPr>
        <p:spPr>
          <a:xfrm>
            <a:off x="7567200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785F3A-9D7E-6F5F-0D43-F64AF01BD5A7}"/>
              </a:ext>
            </a:extLst>
          </p:cNvPr>
          <p:cNvCxnSpPr>
            <a:cxnSpLocks/>
          </p:cNvCxnSpPr>
          <p:nvPr/>
        </p:nvCxnSpPr>
        <p:spPr>
          <a:xfrm>
            <a:off x="10032092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3F9EAC-B903-62F9-0C16-83F0C23EEF53}"/>
              </a:ext>
            </a:extLst>
          </p:cNvPr>
          <p:cNvSpPr txBox="1"/>
          <p:nvPr/>
        </p:nvSpPr>
        <p:spPr>
          <a:xfrm>
            <a:off x="904693" y="1442901"/>
            <a:ext cx="3789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Custom Python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reformat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Write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9FF4779-511F-4BDB-E68C-DB460FD0498B}"/>
              </a:ext>
            </a:extLst>
          </p:cNvPr>
          <p:cNvSpPr txBox="1">
            <a:spLocks/>
          </p:cNvSpPr>
          <p:nvPr/>
        </p:nvSpPr>
        <p:spPr>
          <a:xfrm>
            <a:off x="831000" y="30808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Before</a:t>
            </a:r>
            <a:r>
              <a:rPr lang="de-DE" dirty="0"/>
              <a:t> Simulation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6A88A3-3B8A-3341-29D9-2DC8709777E6}"/>
              </a:ext>
            </a:extLst>
          </p:cNvPr>
          <p:cNvGrpSpPr/>
          <p:nvPr/>
        </p:nvGrpSpPr>
        <p:grpSpPr>
          <a:xfrm>
            <a:off x="6475628" y="3488960"/>
            <a:ext cx="3942771" cy="3003915"/>
            <a:chOff x="5276099" y="2313296"/>
            <a:chExt cx="5852172" cy="4389130"/>
          </a:xfrm>
        </p:grpSpPr>
        <p:pic>
          <p:nvPicPr>
            <p:cNvPr id="34" name="Picture 33" descr="A blue line on a black background&#10;&#10;AI-generated content may be incorrect.">
              <a:extLst>
                <a:ext uri="{FF2B5EF4-FFF2-40B4-BE49-F238E27FC236}">
                  <a16:creationId xmlns:a16="http://schemas.microsoft.com/office/drawing/2014/main" id="{C2BFE089-6843-4632-F356-D91E877D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7"/>
              <a:ext cx="5852172" cy="4389129"/>
            </a:xfrm>
            <a:prstGeom prst="rect">
              <a:avLst/>
            </a:prstGeom>
          </p:spPr>
        </p:pic>
        <p:pic>
          <p:nvPicPr>
            <p:cNvPr id="38" name="Picture 37" descr="A red line graph with white text&#10;&#10;AI-generated content may be incorrect.">
              <a:extLst>
                <a:ext uri="{FF2B5EF4-FFF2-40B4-BE49-F238E27FC236}">
                  <a16:creationId xmlns:a16="http://schemas.microsoft.com/office/drawing/2014/main" id="{0D0DE3B5-0502-2538-03A7-485D24DB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888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29AF-6681-26E8-9CDA-675156D7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Modelica</a:t>
            </a:r>
            <a:r>
              <a:rPr lang="de-DE" dirty="0"/>
              <a:t> Simulation Run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6750A6A-FA85-337A-A01E-E6B8E5D7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488" y="763199"/>
            <a:ext cx="2226061" cy="16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7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73C-44F6-DE7B-9C03-86852693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C9FE-1838-32F5-D4D9-F3200037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074"/>
            <a:ext cx="10515600" cy="4726375"/>
          </a:xfrm>
        </p:spPr>
        <p:txBody>
          <a:bodyPr>
            <a:normAutofit/>
          </a:bodyPr>
          <a:lstStyle/>
          <a:p>
            <a:r>
              <a:rPr lang="de-DE" dirty="0"/>
              <a:t>Tabula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Europe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ventilation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internal </a:t>
            </a:r>
            <a:r>
              <a:rPr lang="de-DE" dirty="0" err="1"/>
              <a:t>heat</a:t>
            </a:r>
            <a:r>
              <a:rPr lang="de-DE" dirty="0"/>
              <a:t> source, </a:t>
            </a:r>
            <a:r>
              <a:rPr lang="de-DE" dirty="0" err="1"/>
              <a:t>no</a:t>
            </a:r>
            <a:r>
              <a:rPr lang="de-DE" dirty="0"/>
              <a:t> solar </a:t>
            </a:r>
            <a:r>
              <a:rPr lang="de-DE" dirty="0" err="1"/>
              <a:t>irradiance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B139C-BA64-81C4-3314-C8602CB9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8" y="2191237"/>
            <a:ext cx="5200800" cy="2311198"/>
          </a:xfrm>
          <a:prstGeom prst="rect">
            <a:avLst/>
          </a:prstGeom>
        </p:spPr>
      </p:pic>
      <p:pic>
        <p:nvPicPr>
          <p:cNvPr id="10" name="Picture 9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B463EC22-70DC-0636-ABEF-98EE5D1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015" y="2191237"/>
            <a:ext cx="4239910" cy="2311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EF7B6-CED6-74F5-0DA1-6124F114DDC5}"/>
              </a:ext>
            </a:extLst>
          </p:cNvPr>
          <p:cNvSpPr txBox="1"/>
          <p:nvPr/>
        </p:nvSpPr>
        <p:spPr>
          <a:xfrm>
            <a:off x="8722955" y="6492875"/>
            <a:ext cx="4307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https://webtool.building-typology.eu/?c=de#vares</a:t>
            </a:r>
          </a:p>
        </p:txBody>
      </p:sp>
    </p:spTree>
    <p:extLst>
      <p:ext uri="{BB962C8B-B14F-4D97-AF65-F5344CB8AC3E}">
        <p14:creationId xmlns:p14="http://schemas.microsoft.com/office/powerpoint/2010/main" val="2218439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EC0F-D6F9-363E-0D14-8158DC53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8D0407-8A36-4C64-2777-DAC5F428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690" y="3429000"/>
            <a:ext cx="6954220" cy="2943636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B28DCD1-DA44-261C-5D6A-E9A5D00145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Tabula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and thermal </a:t>
            </a:r>
            <a:r>
              <a:rPr lang="de-DE" dirty="0" err="1"/>
              <a:t>transmittance</a:t>
            </a:r>
            <a:r>
              <a:rPr lang="de-DE" dirty="0"/>
              <a:t> (U)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 </a:t>
            </a:r>
            <a:r>
              <a:rPr lang="de-DE" dirty="0" err="1">
                <a:highlight>
                  <a:srgbClr val="00FF00"/>
                </a:highlight>
              </a:rPr>
              <a:t>floor</a:t>
            </a:r>
            <a:r>
              <a:rPr lang="de-DE" dirty="0"/>
              <a:t>, </a:t>
            </a:r>
            <a:r>
              <a:rPr lang="de-DE" dirty="0" err="1">
                <a:highlight>
                  <a:srgbClr val="00FFFF"/>
                </a:highlight>
              </a:rPr>
              <a:t>walls</a:t>
            </a:r>
            <a:r>
              <a:rPr lang="de-DE" dirty="0"/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800000"/>
                </a:highlight>
              </a:rPr>
              <a:t>windows</a:t>
            </a:r>
            <a:r>
              <a:rPr lang="de-DE" dirty="0"/>
              <a:t>, </a:t>
            </a:r>
            <a:r>
              <a:rPr lang="de-DE" dirty="0" err="1">
                <a:highlight>
                  <a:srgbClr val="FF0000"/>
                </a:highlight>
              </a:rPr>
              <a:t>roof</a:t>
            </a:r>
            <a:endParaRPr lang="de-DE" dirty="0">
              <a:highlight>
                <a:srgbClr val="FF0000"/>
              </a:highlight>
            </a:endParaRP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inside</a:t>
            </a:r>
            <a:endParaRPr lang="de-DE" dirty="0"/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9C259-BA8C-EA70-220C-DC40B1A83989}"/>
              </a:ext>
            </a:extLst>
          </p:cNvPr>
          <p:cNvGrpSpPr/>
          <p:nvPr/>
        </p:nvGrpSpPr>
        <p:grpSpPr>
          <a:xfrm>
            <a:off x="8780400" y="364498"/>
            <a:ext cx="1044000" cy="1326190"/>
            <a:chOff x="8240400" y="2835410"/>
            <a:chExt cx="1044000" cy="13261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4651C9-DC14-355A-B01B-9CF2C9AB3843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F0D314-8012-60B1-E9BD-7AAA934E7FD9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17E2-FF1B-183F-531A-0695F1669A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2A785-8AF7-078B-8DB9-6ADC907256F1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960AFCC-B30A-EB23-E9EA-E6A1C7D2EDE6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51528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118EC-81A5-C6CD-3FFB-9462B4FD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Tabula </a:t>
                </a:r>
                <a:r>
                  <a:rPr lang="de-DE" dirty="0" err="1"/>
                  <a:t>provides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heat</a:t>
                </a:r>
                <a:r>
                  <a:rPr lang="de-DE" dirty="0"/>
                  <a:t> </a:t>
                </a:r>
                <a:r>
                  <a:rPr lang="de-DE" dirty="0" err="1"/>
                  <a:t>losses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real </a:t>
                </a:r>
                <a:r>
                  <a:rPr lang="de-DE" dirty="0" err="1"/>
                  <a:t>houses</a:t>
                </a:r>
                <a:r>
                  <a:rPr lang="de-DE" dirty="0"/>
                  <a:t> </a:t>
                </a:r>
              </a:p>
              <a:p>
                <a:r>
                  <a:rPr lang="de-DE" dirty="0">
                    <a:highlight>
                      <a:srgbClr val="FFFF00"/>
                    </a:highlight>
                  </a:rPr>
                  <a:t>Heat </a:t>
                </a:r>
                <a:r>
                  <a:rPr lang="de-DE" dirty="0" err="1">
                    <a:highlight>
                      <a:srgbClr val="FFFF00"/>
                    </a:highlight>
                  </a:rPr>
                  <a:t>loss</a:t>
                </a:r>
                <a:r>
                  <a:rPr lang="de-DE" dirty="0">
                    <a:highlight>
                      <a:srgbClr val="FFFF00"/>
                    </a:highlight>
                  </a:rPr>
                  <a:t> </a:t>
                </a:r>
                <a:r>
                  <a:rPr lang="de-DE" i="1" dirty="0">
                    <a:highlight>
                      <a:srgbClr val="FFFF00"/>
                    </a:highlight>
                  </a:rPr>
                  <a:t>Q</a:t>
                </a:r>
                <a:r>
                  <a:rPr lang="de-DE" dirty="0"/>
                  <a:t> per </a:t>
                </a:r>
                <a:r>
                  <a:rPr lang="de-DE" dirty="0" err="1">
                    <a:highlight>
                      <a:srgbClr val="00FF00"/>
                    </a:highlight>
                  </a:rPr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energy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loss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i="1" dirty="0">
                    <a:highlight>
                      <a:srgbClr val="00FFFF"/>
                    </a:highlight>
                  </a:rPr>
                  <a:t>E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heating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season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/>
                  <a:t>(200 </a:t>
                </a:r>
                <a:r>
                  <a:rPr lang="de-DE" dirty="0" err="1"/>
                  <a:t>days</a:t>
                </a:r>
                <a:r>
                  <a:rPr lang="de-DE" dirty="0"/>
                  <a:t>) per </a:t>
                </a:r>
                <a:r>
                  <a:rPr lang="de-DE" dirty="0" err="1"/>
                  <a:t>floor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 in [kWh/m</a:t>
                </a:r>
                <a:r>
                  <a:rPr lang="de-DE" baseline="30000" dirty="0"/>
                  <a:t>2</a:t>
                </a:r>
                <a:r>
                  <a:rPr lang="de-DE" dirty="0"/>
                  <a:t>a]: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h𝑒𝑎𝑡𝑖𝑛𝑔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12661AE-0BD3-DA23-E38E-51E68D54F95E}"/>
              </a:ext>
            </a:extLst>
          </p:cNvPr>
          <p:cNvSpPr/>
          <p:nvPr/>
        </p:nvSpPr>
        <p:spPr>
          <a:xfrm>
            <a:off x="9138534" y="315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429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9F09A-E10E-7171-0B45-EF1A9148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 – </a:t>
            </a:r>
            <a:r>
              <a:rPr lang="de-DE" dirty="0" err="1"/>
              <a:t>example</a:t>
            </a:r>
            <a:r>
              <a:rPr lang="de-DE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ADA901-B58E-FF2B-E49C-D283B0F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0" y="1690688"/>
            <a:ext cx="6157603" cy="3978192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751A1A41-E841-1E17-D191-2602FF2E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75" y="2076774"/>
            <a:ext cx="4735465" cy="34251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1AE56A-4F26-8E3F-86B3-C2E9A62F2306}"/>
              </a:ext>
            </a:extLst>
          </p:cNvPr>
          <p:cNvSpPr txBox="1"/>
          <p:nvPr/>
        </p:nvSpPr>
        <p:spPr>
          <a:xfrm>
            <a:off x="4167265" y="5501900"/>
            <a:ext cx="3627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Typical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building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explain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plots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here</a:t>
            </a:r>
            <a:r>
              <a:rPr lang="de-DE" sz="2800" dirty="0">
                <a:solidFill>
                  <a:srgbClr val="FF000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830873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F1E8-F94D-F9E1-1817-CF8EF42B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00" y="178603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Controller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Misc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Heat pump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632D-9CF1-2E11-E109-471037F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20" y="1255460"/>
            <a:ext cx="1880174" cy="128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134E1-30F4-0CDA-5118-C2DB7440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46" y="1293565"/>
            <a:ext cx="1503218" cy="10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C5797-BD80-0AAD-4FE1-B0B01E08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30" y="1255460"/>
            <a:ext cx="1992151" cy="1386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9493C-0C37-1EDF-C46C-D478AA328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955" y="2676050"/>
            <a:ext cx="1206231" cy="1285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628BD-8FFB-A746-D9E0-EEE31D2F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216" y="3855304"/>
            <a:ext cx="2391325" cy="1228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F66929-C3EB-D0B2-010A-781087411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920" y="5135727"/>
            <a:ext cx="1811405" cy="1189938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Comparisons</a:t>
            </a:r>
            <a:r>
              <a:rPr lang="de-DE" dirty="0"/>
              <a:t> (relevant </a:t>
            </a:r>
            <a:r>
              <a:rPr lang="de-DE" dirty="0" err="1"/>
              <a:t>plots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057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Himmel, Haus enthält.&#10;&#10;Automatisch generierte Beschreibung">
            <a:extLst>
              <a:ext uri="{FF2B5EF4-FFF2-40B4-BE49-F238E27FC236}">
                <a16:creationId xmlns:a16="http://schemas.microsoft.com/office/drawing/2014/main" id="{62B00FF0-7EE8-804E-9E3D-A8A252702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490" y="989982"/>
            <a:ext cx="6000044" cy="48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63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21DF8-C972-CE41-240B-79F10EC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1978 </a:t>
            </a:r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 </a:t>
            </a:r>
            <a:r>
              <a:rPr lang="de-DE" dirty="0" err="1"/>
              <a:t>weather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52EA7F-D183-0A4D-9CC8-B5A82159E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3503" cy="4351338"/>
          </a:xfrm>
        </p:spPr>
        <p:txBody>
          <a:bodyPr>
            <a:normAutofit/>
          </a:bodyPr>
          <a:lstStyle/>
          <a:p>
            <a:r>
              <a:rPr lang="de-DE" dirty="0"/>
              <a:t>Heat pump </a:t>
            </a:r>
            <a:r>
              <a:rPr lang="de-DE" dirty="0" err="1"/>
              <a:t>fails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endParaRPr lang="de-DE" dirty="0"/>
          </a:p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ambient T </a:t>
            </a:r>
            <a:r>
              <a:rPr lang="de-DE" dirty="0" err="1"/>
              <a:t>is</a:t>
            </a:r>
            <a:r>
              <a:rPr lang="de-DE" dirty="0"/>
              <a:t> &gt;20°C, so </a:t>
            </a:r>
            <a:r>
              <a:rPr lang="de-DE" dirty="0" err="1"/>
              <a:t>is</a:t>
            </a:r>
            <a:r>
              <a:rPr lang="de-DE" dirty="0"/>
              <a:t> T </a:t>
            </a:r>
            <a:r>
              <a:rPr lang="de-DE" dirty="0" err="1"/>
              <a:t>inside</a:t>
            </a:r>
            <a:endParaRPr lang="de-DE" dirty="0"/>
          </a:p>
          <a:p>
            <a:r>
              <a:rPr lang="de-DE" dirty="0"/>
              <a:t>Even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valve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fully </a:t>
            </a:r>
            <a:r>
              <a:rPr lang="de-DE" dirty="0" err="1"/>
              <a:t>opened</a:t>
            </a:r>
            <a:endParaRPr lang="de-DE" dirty="0"/>
          </a:p>
          <a:p>
            <a:r>
              <a:rPr lang="de-DE" dirty="0"/>
              <a:t>And </a:t>
            </a:r>
            <a:r>
              <a:rPr lang="de-DE" dirty="0" err="1"/>
              <a:t>although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COP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was 4.5 on </a:t>
            </a:r>
            <a:r>
              <a:rPr lang="de-DE" dirty="0" err="1"/>
              <a:t>average</a:t>
            </a:r>
            <a:endParaRPr lang="de-DE" dirty="0"/>
          </a:p>
          <a:p>
            <a:endParaRPr lang="de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9EB1A9-FCD3-CC44-26A2-5EB803145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890" y="1793363"/>
            <a:ext cx="3054709" cy="16356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3B3E98-5022-983D-E5A8-C4F40547D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2598775" cy="13228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40C4AC-9613-6429-5502-D46A8DCD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301" y="3870398"/>
            <a:ext cx="3051936" cy="25819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34433-35BB-9F8F-D609-2188291F9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671" y="1821051"/>
            <a:ext cx="2672251" cy="15771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CC39E5-37CF-4E47-ABE6-7AF00687E472}"/>
              </a:ext>
            </a:extLst>
          </p:cNvPr>
          <p:cNvSpPr/>
          <p:nvPr/>
        </p:nvSpPr>
        <p:spPr>
          <a:xfrm>
            <a:off x="9783012" y="3938588"/>
            <a:ext cx="1109988" cy="2238375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1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EEA5-E4F2-1D73-5E6B-178EBE03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Content Placeholder 4" descr="A diagram of a pie chart&#10;&#10;AI-generated content may be incorrect.">
            <a:extLst>
              <a:ext uri="{FF2B5EF4-FFF2-40B4-BE49-F238E27FC236}">
                <a16:creationId xmlns:a16="http://schemas.microsoft.com/office/drawing/2014/main" id="{D3A25013-59F0-91FB-71DF-9481FFBB0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45" y="1778329"/>
            <a:ext cx="5835826" cy="4351338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BB6C3F2-9396-E757-8334-707E7EAB158C}"/>
              </a:ext>
            </a:extLst>
          </p:cNvPr>
          <p:cNvSpPr txBox="1">
            <a:spLocks/>
          </p:cNvSpPr>
          <p:nvPr/>
        </p:nvSpPr>
        <p:spPr>
          <a:xfrm>
            <a:off x="763852" y="1872922"/>
            <a:ext cx="51876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In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course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mostly</a:t>
            </a:r>
            <a:r>
              <a:rPr lang="de-DE" sz="2400" dirty="0"/>
              <a:t> </a:t>
            </a:r>
            <a:r>
              <a:rPr lang="de-DE" sz="2400" dirty="0" err="1"/>
              <a:t>focused</a:t>
            </a:r>
            <a:r>
              <a:rPr lang="de-DE" sz="2400" dirty="0"/>
              <a:t> on </a:t>
            </a:r>
            <a:r>
              <a:rPr lang="de-DE" sz="2400" dirty="0" err="1"/>
              <a:t>electricity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renewable</a:t>
            </a:r>
            <a:r>
              <a:rPr lang="de-DE" sz="2400" dirty="0"/>
              <a:t> </a:t>
            </a:r>
            <a:r>
              <a:rPr lang="de-DE" sz="2400" dirty="0" err="1"/>
              <a:t>sources</a:t>
            </a:r>
            <a:endParaRPr lang="de-DE" sz="2400" dirty="0"/>
          </a:p>
          <a:p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</a:t>
            </a:r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electricity</a:t>
            </a:r>
            <a:r>
              <a:rPr lang="de-DE" sz="2400" dirty="0"/>
              <a:t> (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most</a:t>
            </a:r>
            <a:r>
              <a:rPr lang="de-DE" sz="2400" dirty="0"/>
              <a:t> versatile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carrier</a:t>
            </a:r>
            <a:r>
              <a:rPr lang="de-DE" sz="2400" dirty="0"/>
              <a:t>)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carbon</a:t>
            </a:r>
            <a:r>
              <a:rPr lang="de-DE" sz="2400" dirty="0"/>
              <a:t> </a:t>
            </a:r>
            <a:r>
              <a:rPr lang="de-DE" sz="2400" dirty="0" err="1"/>
              <a:t>emissions</a:t>
            </a:r>
            <a:r>
              <a:rPr lang="de-DE" sz="2400" dirty="0"/>
              <a:t>: </a:t>
            </a:r>
          </a:p>
          <a:p>
            <a:pPr marL="0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/>
              <a:t>transport</a:t>
            </a:r>
            <a:r>
              <a:rPr lang="de-DE" sz="2400" dirty="0"/>
              <a:t> and </a:t>
            </a:r>
            <a:r>
              <a:rPr lang="de-DE" sz="2400" b="1" dirty="0" err="1"/>
              <a:t>heating</a:t>
            </a:r>
            <a:r>
              <a:rPr lang="de-DE" sz="2400" b="1" dirty="0"/>
              <a:t> </a:t>
            </a:r>
            <a:r>
              <a:rPr lang="de-DE" sz="2400" dirty="0"/>
              <a:t>/ </a:t>
            </a:r>
            <a:r>
              <a:rPr lang="de-DE" sz="2400" dirty="0" err="1"/>
              <a:t>cooling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electrified</a:t>
            </a:r>
            <a:endParaRPr lang="de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5CA54-383A-9331-F655-097356549670}"/>
              </a:ext>
            </a:extLst>
          </p:cNvPr>
          <p:cNvSpPr txBox="1"/>
          <p:nvPr/>
        </p:nvSpPr>
        <p:spPr>
          <a:xfrm>
            <a:off x="6031645" y="1088177"/>
            <a:ext cx="583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Energy </a:t>
            </a:r>
            <a:r>
              <a:rPr lang="de-DE" dirty="0" err="1"/>
              <a:t>consumption</a:t>
            </a:r>
            <a:r>
              <a:rPr lang="de-DE" dirty="0"/>
              <a:t> in Germany in 2022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electricity</a:t>
            </a:r>
            <a:r>
              <a:rPr lang="de-DE" dirty="0"/>
              <a:t>, </a:t>
            </a:r>
            <a:r>
              <a:rPr lang="de-DE" dirty="0" err="1"/>
              <a:t>heating</a:t>
            </a:r>
            <a:r>
              <a:rPr lang="de-DE" dirty="0"/>
              <a:t>, and </a:t>
            </a:r>
            <a:r>
              <a:rPr lang="de-DE" dirty="0" err="1"/>
              <a:t>transport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351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3BEE8-5AC7-D78D-4E5E-004999FB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87B0E-71D6-4B58-9509-61530D4C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752" y="3284044"/>
            <a:ext cx="3497318" cy="24766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92EF0-8FF2-FF41-D66C-4DF29496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59" y="1356035"/>
            <a:ext cx="3074374" cy="4404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1D074B-ABE2-AB64-40C4-7CE728BDC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738" y="289102"/>
            <a:ext cx="3396062" cy="179718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BA8737-BB69-CEF3-AFC1-796D65BA530F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19F3B8-8469-71AD-F6E7-7FFD35468979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D661DA-552C-0225-827F-D75E2784816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5A63F7-76E2-9C3E-9EAC-06832E59B9C0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72B0D2-E140-B290-E0E7-01A67C08AD9F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26BFEA8-F333-DCEF-29A1-CB1C786E4A2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E5275D-A236-B652-0D2B-3F29BC29B632}"/>
              </a:ext>
            </a:extLst>
          </p:cNvPr>
          <p:cNvSpPr txBox="1"/>
          <p:nvPr/>
        </p:nvSpPr>
        <p:spPr>
          <a:xfrm>
            <a:off x="592361" y="5892844"/>
            <a:ext cx="11007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	Tabula </a:t>
            </a:r>
            <a:r>
              <a:rPr lang="de-DE" dirty="0" err="1"/>
              <a:t>claims</a:t>
            </a:r>
            <a:r>
              <a:rPr lang="de-DE" dirty="0"/>
              <a:t>			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98EEF7-D173-EAF1-CE6C-3690EF0C4CB6}"/>
              </a:ext>
            </a:extLst>
          </p:cNvPr>
          <p:cNvSpPr txBox="1"/>
          <p:nvPr/>
        </p:nvSpPr>
        <p:spPr>
          <a:xfrm>
            <a:off x="3999432" y="2198274"/>
            <a:ext cx="6272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ventilation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Error </a:t>
            </a:r>
            <a:r>
              <a:rPr lang="de-DE" dirty="0" err="1"/>
              <a:t>potentially</a:t>
            </a:r>
            <a:r>
              <a:rPr lang="de-DE" dirty="0"/>
              <a:t> </a:t>
            </a:r>
            <a:r>
              <a:rPr lang="de-DE" dirty="0" err="1"/>
              <a:t>explained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different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location</a:t>
            </a:r>
            <a:r>
              <a:rPr lang="de-DE" dirty="0"/>
              <a:t>, etc.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7421F-6EFF-2120-52FA-5643D92123A8}"/>
              </a:ext>
            </a:extLst>
          </p:cNvPr>
          <p:cNvSpPr txBox="1"/>
          <p:nvPr/>
        </p:nvSpPr>
        <p:spPr>
          <a:xfrm>
            <a:off x="7298108" y="3558372"/>
            <a:ext cx="39153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Interpretation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was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house</a:t>
            </a:r>
            <a:r>
              <a:rPr lang="de-DE" dirty="0"/>
              <a:t> (</a:t>
            </a:r>
            <a:r>
              <a:rPr lang="de-DE" dirty="0" err="1"/>
              <a:t>gains</a:t>
            </a:r>
            <a:r>
              <a:rPr lang="de-DE" dirty="0"/>
              <a:t>)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lost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(so </a:t>
            </a:r>
            <a:r>
              <a:rPr lang="de-DE" dirty="0" err="1"/>
              <a:t>bars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same </a:t>
            </a:r>
            <a:r>
              <a:rPr lang="de-DE" dirty="0" err="1"/>
              <a:t>height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gains</a:t>
            </a:r>
            <a:r>
              <a:rPr lang="de-DE" dirty="0"/>
              <a:t>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HP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borehole</a:t>
            </a:r>
            <a:r>
              <a:rPr lang="de-DE" dirty="0"/>
              <a:t>. „Blue </a:t>
            </a:r>
            <a:r>
              <a:rPr lang="de-DE" dirty="0" err="1"/>
              <a:t>moved</a:t>
            </a:r>
            <a:r>
              <a:rPr lang="de-DE" dirty="0"/>
              <a:t> orange“</a:t>
            </a:r>
          </a:p>
        </p:txBody>
      </p:sp>
    </p:spTree>
    <p:extLst>
      <p:ext uri="{BB962C8B-B14F-4D97-AF65-F5344CB8AC3E}">
        <p14:creationId xmlns:p14="http://schemas.microsoft.com/office/powerpoint/2010/main" val="795259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03635D-F04A-01DD-14F5-A66936E3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640C9-C2E3-6956-C23D-87B6A38F58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8A048-84EF-8689-A745-5FA4B3F70881}"/>
              </a:ext>
            </a:extLst>
          </p:cNvPr>
          <p:cNvSpPr/>
          <p:nvPr/>
        </p:nvSpPr>
        <p:spPr>
          <a:xfrm>
            <a:off x="446940" y="34449"/>
            <a:ext cx="703680" cy="661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3659672-245F-64A2-D884-4625F9F2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1622905"/>
            <a:ext cx="4239360" cy="136585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4DEA52E-69AD-C77C-3271-F9C5BC29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3331494"/>
            <a:ext cx="3497318" cy="2476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1399F-1565-2372-8F01-FA8A2385A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189" y="3593314"/>
            <a:ext cx="2986421" cy="21806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730E7A-9C63-34FB-FFB4-51FF4E096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40" y="1622905"/>
            <a:ext cx="5823926" cy="13658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DC23B41-5EC2-EE3B-CA5A-7887550BEE9B}"/>
              </a:ext>
            </a:extLst>
          </p:cNvPr>
          <p:cNvSpPr txBox="1"/>
          <p:nvPr/>
        </p:nvSpPr>
        <p:spPr>
          <a:xfrm>
            <a:off x="4457700" y="3331494"/>
            <a:ext cx="4239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Refurbishing</a:t>
            </a:r>
            <a:r>
              <a:rPr lang="de-DE" dirty="0"/>
              <a:t> a 1978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2016 </a:t>
            </a:r>
            <a:r>
              <a:rPr lang="de-DE" dirty="0" err="1"/>
              <a:t>performance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Many non-</a:t>
            </a:r>
            <a:r>
              <a:rPr lang="de-DE" dirty="0" err="1"/>
              <a:t>linearities</a:t>
            </a:r>
            <a:r>
              <a:rPr lang="de-DE" dirty="0"/>
              <a:t>, but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: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U-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20%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r>
              <a:rPr lang="de-DE" dirty="0"/>
              <a:t>, and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losses</a:t>
            </a:r>
            <a:r>
              <a:rPr lang="de-DE" dirty="0"/>
              <a:t> (and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demand</a:t>
            </a:r>
            <a:r>
              <a:rPr lang="de-DE" dirty="0"/>
              <a:t>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17% </a:t>
            </a:r>
            <a:r>
              <a:rPr lang="de-DE" dirty="0" err="1"/>
              <a:t>less</a:t>
            </a:r>
            <a:endParaRPr lang="de-DE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60540E6-0372-B4AB-7628-3F0ADEC391F7}"/>
              </a:ext>
            </a:extLst>
          </p:cNvPr>
          <p:cNvGrpSpPr/>
          <p:nvPr/>
        </p:nvGrpSpPr>
        <p:grpSpPr>
          <a:xfrm>
            <a:off x="10604399" y="241300"/>
            <a:ext cx="1044000" cy="1326190"/>
            <a:chOff x="8240400" y="2835410"/>
            <a:chExt cx="1044000" cy="132619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2872F76-7021-9555-3BC1-3D00BE1D0C9E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D9CC6D-0FB6-5C6E-FC17-B112494F8B2C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5E456D-51DA-88D0-F157-BFAED7336159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D759426-93EB-5560-8351-412845BD0FE3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3C25616-7E57-1932-2040-23F2B84BAEDB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66896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FBA8-09D6-D655-F42E-F65E114D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793"/>
            <a:ext cx="10515600" cy="1325563"/>
          </a:xfrm>
        </p:spPr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normal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18ECA6-3601-92E2-1F5A-ED001B17B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64526"/>
          <a:stretch>
            <a:fillRect/>
          </a:stretch>
        </p:blipFill>
        <p:spPr>
          <a:xfrm>
            <a:off x="5245622" y="1508412"/>
            <a:ext cx="1636631" cy="2980661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6C6EC30-6AD0-143A-01B2-D70B20BD91BA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212DD-B4C5-0375-5584-46C5048D6831}"/>
              </a:ext>
            </a:extLst>
          </p:cNvPr>
          <p:cNvSpPr/>
          <p:nvPr/>
        </p:nvSpPr>
        <p:spPr>
          <a:xfrm>
            <a:off x="0" y="0"/>
            <a:ext cx="960120" cy="496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90F2E-1746-8E70-ADFE-BFD27B58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391" y="4489073"/>
            <a:ext cx="3601024" cy="2050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1DA9A3-FC92-407C-F6AC-80378B3A8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415" y="4651210"/>
            <a:ext cx="2822773" cy="19503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A7D370-1C52-F2F9-240C-40C2FC9E6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668" y="1761558"/>
            <a:ext cx="3425970" cy="25421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ED90CA-F360-FDD1-BC9F-D9659F223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21" y="1761558"/>
            <a:ext cx="3629965" cy="26505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414145-AEDD-A403-CC7A-91E5FA3E1588}"/>
              </a:ext>
            </a:extLst>
          </p:cNvPr>
          <p:cNvSpPr txBox="1"/>
          <p:nvPr/>
        </p:nvSpPr>
        <p:spPr>
          <a:xfrm>
            <a:off x="618812" y="4651210"/>
            <a:ext cx="4530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Total </a:t>
            </a:r>
            <a:r>
              <a:rPr lang="de-DE" dirty="0" err="1">
                <a:sym typeface="Wingdings" panose="05000000000000000000" pitchFamily="2" charset="2"/>
              </a:rPr>
              <a:t>electricity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demand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/>
              <a:t>2322 kWh </a:t>
            </a:r>
          </a:p>
          <a:p>
            <a:r>
              <a:rPr lang="de-DE" dirty="0" err="1"/>
              <a:t>vs</a:t>
            </a:r>
            <a:r>
              <a:rPr lang="de-DE" dirty="0"/>
              <a:t> 2513 kWh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Both </a:t>
            </a:r>
            <a:r>
              <a:rPr lang="de-DE" dirty="0" err="1"/>
              <a:t>reasonably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tabula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T </a:t>
            </a:r>
            <a:r>
              <a:rPr lang="de-DE" dirty="0" err="1"/>
              <a:t>changes</a:t>
            </a:r>
            <a:r>
              <a:rPr lang="de-DE" dirty="0"/>
              <a:t> so </a:t>
            </a:r>
            <a:r>
              <a:rPr lang="de-DE" dirty="0" err="1"/>
              <a:t>much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figure</a:t>
            </a:r>
            <a:r>
              <a:rPr lang="de-DE" dirty="0"/>
              <a:t> </a:t>
            </a:r>
            <a:r>
              <a:rPr lang="de-DE" dirty="0" err="1"/>
              <a:t>stays</a:t>
            </a:r>
            <a:r>
              <a:rPr lang="de-DE" dirty="0"/>
              <a:t>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CC8175B-02F4-DBAC-B783-2E11ACBD3A42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D7F46D-7D9A-4462-AA83-6743A653A197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0A7D72A-8353-EE3E-3835-2BC608F2D68E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4F1FF8-A69F-BC57-0BBF-630917EFF0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E4B14A-1D0E-368C-DA3C-B2FD62C11F32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AA4FAE0-C877-5018-83AF-A9443D2F5C68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52344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2C2C-FDBD-4F77-E552-62B85C54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13383-3A85-C797-632F-B524F44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1948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9CFE-7072-603E-5DED-A548F698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6AE52-0432-8620-E6D3-7B037C1F2F8F}"/>
              </a:ext>
            </a:extLst>
          </p:cNvPr>
          <p:cNvSpPr txBox="1">
            <a:spLocks/>
          </p:cNvSpPr>
          <p:nvPr/>
        </p:nvSpPr>
        <p:spPr>
          <a:xfrm>
            <a:off x="838200" y="197520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CB3D1-D7A9-1D28-560E-45AEC790D678}"/>
              </a:ext>
            </a:extLst>
          </p:cNvPr>
          <p:cNvSpPr/>
          <p:nvPr/>
        </p:nvSpPr>
        <p:spPr>
          <a:xfrm>
            <a:off x="228985" y="140929"/>
            <a:ext cx="833907" cy="5624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BF414-ED03-1F7C-C8CC-6C4DF0AA0D69}"/>
              </a:ext>
            </a:extLst>
          </p:cNvPr>
          <p:cNvSpPr txBox="1"/>
          <p:nvPr/>
        </p:nvSpPr>
        <p:spPr>
          <a:xfrm>
            <a:off x="1903296" y="6465039"/>
            <a:ext cx="43192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But </a:t>
            </a:r>
            <a:r>
              <a:rPr lang="de-DE" sz="1050" dirty="0" err="1"/>
              <a:t>that</a:t>
            </a:r>
            <a:r>
              <a:rPr lang="de-DE" sz="1050" dirty="0"/>
              <a:t> </a:t>
            </a:r>
            <a:r>
              <a:rPr lang="de-DE" sz="1050" dirty="0" err="1"/>
              <a:t>needed</a:t>
            </a:r>
            <a:r>
              <a:rPr lang="de-DE" sz="1050" dirty="0"/>
              <a:t> HP=2 and</a:t>
            </a:r>
          </a:p>
          <a:p>
            <a:endParaRPr lang="de-DE" sz="1050" dirty="0"/>
          </a:p>
          <a:p>
            <a:r>
              <a:rPr lang="de-DE" sz="1050" dirty="0"/>
              <a:t>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26709BB-C21B-D08E-1DCC-A71464FAF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354" y="6465039"/>
            <a:ext cx="1643584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7D7301F-5AC5-59BD-172B-BC8BED172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5626" y="-22491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2DF761-DC55-252A-F621-AC2421D48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83" y="2015701"/>
            <a:ext cx="5648325" cy="41243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95E1EB8-248E-F8F9-33C5-21D97DD727D5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A67863-D84B-DADC-153C-65293C23564D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154378-42CD-20B0-0D85-29C1B711B37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D9B3C7F-0B82-376D-9B60-63784F719BAA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04D617-0C9B-75CC-3864-3D4A1D374A54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C446259-17B2-01E6-F46B-22BCA9E7273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23096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Different </a:t>
            </a:r>
            <a:r>
              <a:rPr lang="de-DE" dirty="0" err="1"/>
              <a:t>housing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endParaRPr lang="de-DE" sz="2400" dirty="0"/>
          </a:p>
        </p:txBody>
      </p:sp>
      <p:pic>
        <p:nvPicPr>
          <p:cNvPr id="5" name="Grafik 4" descr="Ein Bild, das Himmel, Haus enthält.&#10;&#10;Automatisch generierte Beschreibung">
            <a:extLst>
              <a:ext uri="{FF2B5EF4-FFF2-40B4-BE49-F238E27FC236}">
                <a16:creationId xmlns:a16="http://schemas.microsoft.com/office/drawing/2014/main" id="{41A02F0C-0560-8CA4-45EF-976D168A1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r="17631"/>
          <a:stretch/>
        </p:blipFill>
        <p:spPr>
          <a:xfrm>
            <a:off x="7583214" y="0"/>
            <a:ext cx="4608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80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879E-F574-646D-1410-57A9C4A5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90" y="2766218"/>
            <a:ext cx="4695495" cy="1325563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night</a:t>
            </a:r>
            <a:r>
              <a:rPr lang="de-DE" dirty="0"/>
              <a:t>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Screenshot, Haus, PC-Spiel, Spielesoftware enthält.&#10;&#10;Automatisch generierte Beschreibung">
            <a:extLst>
              <a:ext uri="{FF2B5EF4-FFF2-40B4-BE49-F238E27FC236}">
                <a16:creationId xmlns:a16="http://schemas.microsoft.com/office/drawing/2014/main" id="{C9E44F0E-2028-F5EB-D92F-8B72FA8922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4" r="14605"/>
          <a:stretch/>
        </p:blipFill>
        <p:spPr>
          <a:xfrm>
            <a:off x="5218385" y="1282131"/>
            <a:ext cx="6270775" cy="429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45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2015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F66D0D3-9F63-5455-E0C2-CB1397CE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0" y="3126157"/>
            <a:ext cx="6356032" cy="3439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288000" y="141179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990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endParaRPr lang="de-DE" sz="2400" dirty="0"/>
          </a:p>
        </p:txBody>
      </p:sp>
      <p:pic>
        <p:nvPicPr>
          <p:cNvPr id="4" name="Grafik 3" descr="Ein Bild, das Screenshot, Haus, PC-Spiel, Spielesoftware enthält.&#10;&#10;Automatisch generierte Beschreibung">
            <a:extLst>
              <a:ext uri="{FF2B5EF4-FFF2-40B4-BE49-F238E27FC236}">
                <a16:creationId xmlns:a16="http://schemas.microsoft.com/office/drawing/2014/main" id="{B45CCDCD-C507-D720-19DF-CEBCC8292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1" r="26300"/>
          <a:stretch/>
        </p:blipFill>
        <p:spPr>
          <a:xfrm>
            <a:off x="7754427" y="0"/>
            <a:ext cx="4437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70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9866"/>
            <a:ext cx="5538179" cy="5178267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How</a:t>
            </a:r>
            <a:r>
              <a:rPr lang="de-DE" dirty="0"/>
              <a:t> will </a:t>
            </a:r>
            <a:r>
              <a:rPr lang="de-DE" dirty="0" err="1"/>
              <a:t>buildings</a:t>
            </a:r>
            <a:r>
              <a:rPr lang="de-DE" dirty="0"/>
              <a:t> perform in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scenarios</a:t>
            </a:r>
            <a:r>
              <a:rPr lang="de-DE" dirty="0"/>
              <a:t>?</a:t>
            </a:r>
          </a:p>
        </p:txBody>
      </p:sp>
      <p:pic>
        <p:nvPicPr>
          <p:cNvPr id="6" name="Grafik 5" descr="Ein Bild, das Wolke, draußen, Himmel, Baum enthält.&#10;&#10;Automatisch generierte Beschreibung">
            <a:extLst>
              <a:ext uri="{FF2B5EF4-FFF2-40B4-BE49-F238E27FC236}">
                <a16:creationId xmlns:a16="http://schemas.microsoft.com/office/drawing/2014/main" id="{22920545-FF1D-270C-0BD3-ACC0386B2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r="19514"/>
          <a:stretch/>
        </p:blipFill>
        <p:spPr>
          <a:xfrm>
            <a:off x="5559199" y="839866"/>
            <a:ext cx="5912070" cy="51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33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56B842A-69D6-4E8D-D5AA-C573C8F0A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5431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2015 and 2045?</a:t>
            </a:r>
          </a:p>
        </p:txBody>
      </p:sp>
      <p:pic>
        <p:nvPicPr>
          <p:cNvPr id="5" name="Grafik 4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494E9068-6833-54C2-5D24-0F0FE48F8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1623260"/>
            <a:ext cx="7772400" cy="2542373"/>
          </a:xfrm>
          <a:prstGeom prst="rect">
            <a:avLst/>
          </a:prstGeom>
        </p:spPr>
      </p:pic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2B2BDFAD-27FE-87D3-1695-E9533ECE2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4098205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43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838200" y="16906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838200" y="2902797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880003" y="4114906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838200" y="53270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721" y="5388006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452" y="4114906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721" y="2991113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99" y="1816544"/>
            <a:ext cx="776990" cy="776990"/>
          </a:xfrm>
          <a:prstGeom prst="rect">
            <a:avLst/>
          </a:prstGeom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00819BD-089C-0060-7045-24EF098AC853}"/>
              </a:ext>
            </a:extLst>
          </p:cNvPr>
          <p:cNvSpPr/>
          <p:nvPr/>
        </p:nvSpPr>
        <p:spPr>
          <a:xfrm>
            <a:off x="2413416" y="1793559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Evolution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energy</a:t>
            </a:r>
            <a:r>
              <a:rPr lang="de-DE" sz="2600" dirty="0"/>
              <a:t> </a:t>
            </a:r>
            <a:r>
              <a:rPr lang="de-DE" sz="2600" dirty="0" err="1"/>
              <a:t>standards</a:t>
            </a:r>
            <a:endParaRPr lang="de-DE" sz="2600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78594D9-1096-16BA-231A-3AC87587D063}"/>
              </a:ext>
            </a:extLst>
          </p:cNvPr>
          <p:cNvSpPr/>
          <p:nvPr/>
        </p:nvSpPr>
        <p:spPr>
          <a:xfrm>
            <a:off x="2413416" y="3017520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r>
              <a:rPr lang="de-DE" sz="2600" dirty="0"/>
              <a:t> stock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9BBDF0C4-CD8D-23F2-56AA-F13325945382}"/>
              </a:ext>
            </a:extLst>
          </p:cNvPr>
          <p:cNvSpPr/>
          <p:nvPr/>
        </p:nvSpPr>
        <p:spPr>
          <a:xfrm>
            <a:off x="2413416" y="4207426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heating</a:t>
            </a:r>
            <a:r>
              <a:rPr lang="de-DE" sz="2600" dirty="0"/>
              <a:t> </a:t>
            </a:r>
            <a:r>
              <a:rPr lang="de-DE" sz="2600" dirty="0" err="1"/>
              <a:t>systems</a:t>
            </a:r>
            <a:endParaRPr lang="de-DE" sz="2600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A8463476-0C4B-4C90-2F33-D5857BE50BDA}"/>
              </a:ext>
            </a:extLst>
          </p:cNvPr>
          <p:cNvSpPr/>
          <p:nvPr/>
        </p:nvSpPr>
        <p:spPr>
          <a:xfrm>
            <a:off x="2413416" y="5419534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Chosen </a:t>
            </a:r>
            <a:r>
              <a:rPr lang="de-DE" sz="2600" dirty="0" err="1"/>
              <a:t>houses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scenarios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6591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051" y="4957400"/>
            <a:ext cx="3970645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/>
              <a:t>2015</a:t>
            </a:r>
          </a:p>
          <a:p>
            <a:pPr marL="0" indent="0">
              <a:buNone/>
            </a:pPr>
            <a:r>
              <a:rPr lang="de-DE" sz="2200" dirty="0"/>
              <a:t>49.8 kWh/m2a</a:t>
            </a:r>
          </a:p>
          <a:p>
            <a:pPr marL="0" indent="0">
              <a:buNone/>
            </a:pPr>
            <a:r>
              <a:rPr lang="de-DE" sz="2200" dirty="0"/>
              <a:t>2172.7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619493" y="5078470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E90B086-03EA-814A-32CB-F393C14D7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42"/>
          <a:stretch/>
        </p:blipFill>
        <p:spPr>
          <a:xfrm>
            <a:off x="6453305" y="563251"/>
            <a:ext cx="5510683" cy="5829300"/>
          </a:xfrm>
          <a:prstGeom prst="rect">
            <a:avLst/>
          </a:prstGeom>
        </p:spPr>
      </p:pic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10A5F77F-3606-0CCC-1EBD-DFF36A589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35" y="1690688"/>
            <a:ext cx="5142875" cy="332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6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BD64-2121-38E8-3962-68738BDF6869}"/>
              </a:ext>
            </a:extLst>
          </p:cNvPr>
          <p:cNvSpPr txBox="1">
            <a:spLocks/>
          </p:cNvSpPr>
          <p:nvPr/>
        </p:nvSpPr>
        <p:spPr>
          <a:xfrm>
            <a:off x="7066039" y="5086533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43.63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1839.3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5939F998-9627-2CFE-CDE2-5661F51E1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47" y="1670077"/>
            <a:ext cx="5257800" cy="3403600"/>
          </a:xfrm>
          <a:prstGeom prst="rect">
            <a:avLst/>
          </a:prstGeom>
        </p:spPr>
      </p:pic>
      <p:pic>
        <p:nvPicPr>
          <p:cNvPr id="12" name="Grafik 11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0A67D33E-C24E-BB97-1E3D-4E1B77AE4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00" y="1993689"/>
            <a:ext cx="4598129" cy="297656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6C425D4-965D-7340-0FF6-18709AE538A3}"/>
              </a:ext>
            </a:extLst>
          </p:cNvPr>
          <p:cNvSpPr txBox="1">
            <a:spLocks/>
          </p:cNvSpPr>
          <p:nvPr/>
        </p:nvSpPr>
        <p:spPr>
          <a:xfrm>
            <a:off x="1634324" y="5086533"/>
            <a:ext cx="3970645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2015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49.8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2172.7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1053269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14BD579-612A-A31E-35ED-3601CD57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9498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normal and a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F272CA-172F-C55D-D7F6-F3EA51C2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FB24E5C0-A177-0053-AA91-C7EFC73D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1684876"/>
            <a:ext cx="7772400" cy="2542373"/>
          </a:xfrm>
          <a:prstGeom prst="rect">
            <a:avLst/>
          </a:prstGeom>
        </p:spPr>
      </p:pic>
      <p:pic>
        <p:nvPicPr>
          <p:cNvPr id="11" name="Grafik 10" descr="Ein Bild, das Reihe, Text, Diagramm, Schrift enthält.&#10;&#10;Automatisch generierte Beschreibung">
            <a:extLst>
              <a:ext uri="{FF2B5EF4-FFF2-40B4-BE49-F238E27FC236}">
                <a16:creationId xmlns:a16="http://schemas.microsoft.com/office/drawing/2014/main" id="{06D0A8FB-AD2B-5CF2-7E85-B26DDFC08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4227249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79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39CBDF-3EC4-EE75-8B4A-2D2338BEC6E3}"/>
              </a:ext>
            </a:extLst>
          </p:cNvPr>
          <p:cNvSpPr txBox="1">
            <a:spLocks/>
          </p:cNvSpPr>
          <p:nvPr/>
        </p:nvSpPr>
        <p:spPr>
          <a:xfrm>
            <a:off x="1679695" y="5094288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43.63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1839.3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939FD2A0-173F-B708-4218-7C3D1D714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03" y="1951424"/>
            <a:ext cx="4746971" cy="3072919"/>
          </a:xfrm>
          <a:prstGeom prst="rect">
            <a:avLst/>
          </a:prstGeom>
        </p:spPr>
      </p:pic>
      <p:pic>
        <p:nvPicPr>
          <p:cNvPr id="10" name="Grafik 9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4305E65B-D343-AE9B-19F6-04D342921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28" y="1690688"/>
            <a:ext cx="5257800" cy="34036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818F3F-CAC6-A577-EDF9-239F28E94413}"/>
              </a:ext>
            </a:extLst>
          </p:cNvPr>
          <p:cNvSpPr txBox="1">
            <a:spLocks/>
          </p:cNvSpPr>
          <p:nvPr/>
        </p:nvSpPr>
        <p:spPr>
          <a:xfrm>
            <a:off x="6741658" y="5094288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51.9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2380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001225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Future </a:t>
            </a:r>
            <a:r>
              <a:rPr lang="de-DE" dirty="0" err="1"/>
              <a:t>weather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r>
              <a:rPr lang="de-DE" sz="2400" dirty="0"/>
              <a:t>Normal </a:t>
            </a:r>
            <a:r>
              <a:rPr lang="de-DE" sz="2400" dirty="0" err="1"/>
              <a:t>weather</a:t>
            </a:r>
            <a:r>
              <a:rPr lang="de-DE" sz="2400" dirty="0"/>
              <a:t> 2045 and 2015 </a:t>
            </a:r>
            <a:r>
              <a:rPr lang="de-DE" sz="2400" dirty="0" err="1"/>
              <a:t>are</a:t>
            </a:r>
            <a:r>
              <a:rPr lang="de-DE" sz="2400" dirty="0"/>
              <a:t> not </a:t>
            </a:r>
            <a:r>
              <a:rPr lang="de-DE" sz="2400" dirty="0" err="1"/>
              <a:t>that</a:t>
            </a:r>
            <a:r>
              <a:rPr lang="de-DE" sz="2400" dirty="0"/>
              <a:t> different</a:t>
            </a:r>
          </a:p>
          <a:p>
            <a:r>
              <a:rPr lang="de-DE" sz="2400" dirty="0"/>
              <a:t>Cold </a:t>
            </a:r>
            <a:r>
              <a:rPr lang="de-DE" sz="2400" dirty="0" err="1"/>
              <a:t>winter</a:t>
            </a:r>
            <a:r>
              <a:rPr lang="de-DE" sz="2400" dirty="0"/>
              <a:t> 2045: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few</a:t>
            </a:r>
            <a:r>
              <a:rPr lang="de-DE" sz="2400" dirty="0"/>
              <a:t> </a:t>
            </a:r>
            <a:r>
              <a:rPr lang="de-DE" sz="2400" dirty="0" err="1"/>
              <a:t>very</a:t>
            </a:r>
            <a:r>
              <a:rPr lang="de-DE" sz="2400" dirty="0"/>
              <a:t> </a:t>
            </a:r>
            <a:r>
              <a:rPr lang="de-DE" sz="2400" dirty="0" err="1"/>
              <a:t>cold</a:t>
            </a:r>
            <a:r>
              <a:rPr lang="de-DE" sz="2400" dirty="0"/>
              <a:t> </a:t>
            </a:r>
            <a:r>
              <a:rPr lang="de-DE" sz="2400" dirty="0" err="1"/>
              <a:t>days</a:t>
            </a:r>
            <a:r>
              <a:rPr lang="de-DE" sz="2400" dirty="0"/>
              <a:t> </a:t>
            </a:r>
            <a:r>
              <a:rPr lang="de-DE" sz="2400" dirty="0" err="1"/>
              <a:t>lead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endParaRPr lang="de-DE" sz="2400" dirty="0"/>
          </a:p>
          <a:p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prevent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r>
              <a:rPr lang="de-DE" sz="2400" dirty="0"/>
              <a:t>: </a:t>
            </a:r>
            <a:r>
              <a:rPr lang="de-DE" sz="2400" dirty="0" err="1"/>
              <a:t>most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r>
              <a:rPr lang="de-DE" sz="2400" dirty="0"/>
              <a:t> </a:t>
            </a:r>
            <a:r>
              <a:rPr lang="de-DE" sz="2400" dirty="0" err="1"/>
              <a:t>window</a:t>
            </a:r>
            <a:r>
              <a:rPr lang="de-DE" sz="2400" dirty="0"/>
              <a:t> and wall -&gt; </a:t>
            </a:r>
            <a:r>
              <a:rPr lang="de-DE" sz="2400" dirty="0" err="1"/>
              <a:t>better</a:t>
            </a:r>
            <a:r>
              <a:rPr lang="de-DE" sz="2400" dirty="0"/>
              <a:t> </a:t>
            </a:r>
            <a:r>
              <a:rPr lang="de-DE" sz="2400" dirty="0" err="1"/>
              <a:t>isolation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window</a:t>
            </a:r>
            <a:r>
              <a:rPr lang="de-DE" sz="2400" dirty="0"/>
              <a:t> and wall in </a:t>
            </a:r>
            <a:r>
              <a:rPr lang="de-DE" sz="2400" dirty="0" err="1"/>
              <a:t>future</a:t>
            </a:r>
            <a:r>
              <a:rPr lang="de-DE" sz="2400" dirty="0"/>
              <a:t> </a:t>
            </a:r>
            <a:r>
              <a:rPr lang="de-DE" sz="2400" dirty="0" err="1"/>
              <a:t>houses</a:t>
            </a:r>
            <a:endParaRPr lang="de-DE" sz="2400" dirty="0"/>
          </a:p>
        </p:txBody>
      </p:sp>
      <p:pic>
        <p:nvPicPr>
          <p:cNvPr id="4" name="Grafik 3" descr="Ein Bild, das Wolke, draußen, Himmel, Baum enthält.&#10;&#10;Automatisch generierte Beschreibung">
            <a:extLst>
              <a:ext uri="{FF2B5EF4-FFF2-40B4-BE49-F238E27FC236}">
                <a16:creationId xmlns:a16="http://schemas.microsoft.com/office/drawing/2014/main" id="{A404061B-5475-1C7A-7D73-84927353E4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r="33961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15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r>
              <a:rPr lang="de-DE" dirty="0"/>
              <a:t>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losses: [compare losses different scenarios]</a:t>
            </a:r>
          </a:p>
          <a:p>
            <a:r>
              <a:rPr lang="en-GB" dirty="0"/>
              <a:t>-&gt; renovate walls, windows, … </a:t>
            </a:r>
          </a:p>
          <a:p>
            <a:r>
              <a:rPr lang="en-GB" dirty="0"/>
              <a:t>Right now, only 3% of buildings in Germany are renovated (2024)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008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2F21F-76D3-5697-FB52-92E4BC3F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renovate</a:t>
            </a:r>
            <a:r>
              <a:rPr lang="de-DE" dirty="0"/>
              <a:t> all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7BD0B7-C64B-611D-3B5C-4CA2B6C16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Renovation </a:t>
            </a:r>
            <a:r>
              <a:rPr lang="de-DE" dirty="0" err="1"/>
              <a:t>is</a:t>
            </a:r>
            <a:r>
              <a:rPr lang="de-DE" dirty="0"/>
              <a:t> expensive,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economical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Federal </a:t>
            </a:r>
            <a:r>
              <a:rPr lang="de-DE" dirty="0" err="1"/>
              <a:t>funding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: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70%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cost</a:t>
            </a:r>
            <a:endParaRPr lang="de-DE" dirty="0"/>
          </a:p>
          <a:p>
            <a:pPr lvl="1"/>
            <a:r>
              <a:rPr lang="de-DE" dirty="0"/>
              <a:t>Other </a:t>
            </a:r>
            <a:r>
              <a:rPr lang="de-DE" dirty="0" err="1"/>
              <a:t>efficiency</a:t>
            </a:r>
            <a:r>
              <a:rPr lang="de-DE" dirty="0"/>
              <a:t> </a:t>
            </a:r>
            <a:r>
              <a:rPr lang="de-DE" dirty="0" err="1"/>
              <a:t>meassures</a:t>
            </a:r>
            <a:r>
              <a:rPr lang="de-DE" dirty="0"/>
              <a:t> like </a:t>
            </a:r>
            <a:r>
              <a:rPr lang="de-DE" dirty="0" err="1"/>
              <a:t>insulation</a:t>
            </a:r>
            <a:r>
              <a:rPr lang="de-DE" dirty="0"/>
              <a:t>, </a:t>
            </a:r>
            <a:r>
              <a:rPr lang="de-DE" dirty="0" err="1"/>
              <a:t>windows</a:t>
            </a:r>
            <a:r>
              <a:rPr lang="de-DE" dirty="0"/>
              <a:t>, </a:t>
            </a:r>
            <a:r>
              <a:rPr lang="de-DE" dirty="0" err="1"/>
              <a:t>ventilation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: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20% </a:t>
            </a:r>
            <a:r>
              <a:rPr lang="de-DE" dirty="0" err="1"/>
              <a:t>or</a:t>
            </a:r>
            <a:r>
              <a:rPr lang="de-DE" dirty="0"/>
              <a:t> 30.000 €</a:t>
            </a:r>
          </a:p>
          <a:p>
            <a:pPr lvl="1"/>
            <a:r>
              <a:rPr lang="de-DE" dirty="0" err="1"/>
              <a:t>Loans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</a:t>
            </a:r>
            <a:r>
              <a:rPr lang="de-DE" dirty="0" err="1"/>
              <a:t>rates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efficiency</a:t>
            </a:r>
            <a:r>
              <a:rPr lang="de-DE" dirty="0"/>
              <a:t> </a:t>
            </a:r>
            <a:r>
              <a:rPr lang="de-DE" dirty="0" err="1"/>
              <a:t>meassures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032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r>
              <a:rPr lang="de-DE" dirty="0"/>
              <a:t>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losses: [compare losses different scenarios]</a:t>
            </a:r>
          </a:p>
          <a:p>
            <a:r>
              <a:rPr lang="en-GB" dirty="0"/>
              <a:t>Heating pumps make sense if house is well insulated</a:t>
            </a:r>
          </a:p>
          <a:p>
            <a:r>
              <a:rPr lang="en-GB" dirty="0"/>
              <a:t>We [can / cannot] reduce losses with night set back</a:t>
            </a:r>
          </a:p>
        </p:txBody>
      </p:sp>
    </p:spTree>
    <p:extLst>
      <p:ext uri="{BB962C8B-B14F-4D97-AF65-F5344CB8AC3E}">
        <p14:creationId xmlns:p14="http://schemas.microsoft.com/office/powerpoint/2010/main" val="546175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892E3-505E-ABC4-4297-C03350A8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C4A6E-18F5-109F-DF9D-070CC37C3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Try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134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F9004-4F70-3AC5-5BB5-F5038F3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BBF5D-17DA-1EF5-D6FB-A2E3C322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738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A96C2074-99AC-4926-3C40-2840C0391F6A}"/>
              </a:ext>
            </a:extLst>
          </p:cNvPr>
          <p:cNvSpPr/>
          <p:nvPr/>
        </p:nvSpPr>
        <p:spPr>
          <a:xfrm>
            <a:off x="1951647" y="1712891"/>
            <a:ext cx="1409075" cy="4934964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 -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40498F63-C37C-28F6-65CC-D0205F76A7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69294" y="1690688"/>
          <a:ext cx="9769607" cy="464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3304644836"/>
                    </a:ext>
                  </a:extLst>
                </a:gridCol>
                <a:gridCol w="8390511">
                  <a:extLst>
                    <a:ext uri="{9D8B030D-6E8A-4147-A177-3AD203B41FA5}">
                      <a16:colId xmlns:a16="http://schemas.microsoft.com/office/drawing/2014/main" val="1003846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1973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EnEG</a:t>
                      </a:r>
                      <a:r>
                        <a:rPr lang="de-DE" sz="2000" b="0" dirty="0"/>
                        <a:t>:</a:t>
                      </a:r>
                      <a:r>
                        <a:rPr lang="de-DE" sz="2000" b="1" dirty="0"/>
                        <a:t> Energy </a:t>
                      </a:r>
                      <a:r>
                        <a:rPr lang="de-DE" sz="2000" b="1" dirty="0" err="1"/>
                        <a:t>Saving</a:t>
                      </a:r>
                      <a:r>
                        <a:rPr lang="de-DE" sz="2000" b="1" dirty="0"/>
                        <a:t> Act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regulates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191083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1977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 err="1"/>
                        <a:t>WSchV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dirty="0" err="1"/>
                        <a:t>first</a:t>
                      </a:r>
                      <a:r>
                        <a:rPr lang="de-DE" sz="2000" dirty="0"/>
                        <a:t> </a:t>
                      </a:r>
                      <a:r>
                        <a:rPr lang="de-DE" sz="2000" b="1" dirty="0"/>
                        <a:t>Thermal </a:t>
                      </a:r>
                      <a:r>
                        <a:rPr lang="de-DE" sz="2000" b="1" dirty="0" err="1"/>
                        <a:t>Insulation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b="1" dirty="0" err="1"/>
                        <a:t>Ordinance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dirty="0" err="1"/>
                        <a:t>regulating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heat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insulation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207876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1978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HeizAnlV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 err="1"/>
                        <a:t>Heating</a:t>
                      </a:r>
                      <a:r>
                        <a:rPr lang="de-DE" sz="2000" b="1" dirty="0"/>
                        <a:t> System </a:t>
                      </a:r>
                      <a:r>
                        <a:rPr lang="de-DE" sz="2000" b="1" dirty="0" err="1"/>
                        <a:t>Ordina</a:t>
                      </a:r>
                      <a:r>
                        <a:rPr lang="de-DE" sz="2000" dirty="0" err="1"/>
                        <a:t>nce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regulating</a:t>
                      </a:r>
                      <a:r>
                        <a:rPr lang="de-DE" sz="2000" dirty="0"/>
                        <a:t> design and </a:t>
                      </a:r>
                      <a:r>
                        <a:rPr lang="de-DE" sz="2000" dirty="0" err="1"/>
                        <a:t>efficiency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heating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systems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4108025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2002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EnEV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/>
                        <a:t>Energy </a:t>
                      </a:r>
                      <a:r>
                        <a:rPr lang="de-DE" sz="2000" b="1" dirty="0" err="1"/>
                        <a:t>Saving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b="1" dirty="0" err="1"/>
                        <a:t>Ordinance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introduced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primary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demand</a:t>
                      </a:r>
                      <a:r>
                        <a:rPr lang="de-DE" sz="2000" dirty="0"/>
                        <a:t> and U-</a:t>
                      </a:r>
                      <a:r>
                        <a:rPr lang="de-DE" sz="2000" dirty="0" err="1"/>
                        <a:t>values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as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key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criteria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3201762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2009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EEWärmeG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 err="1"/>
                        <a:t>Renewable</a:t>
                      </a:r>
                      <a:r>
                        <a:rPr lang="de-DE" sz="2000" b="1" dirty="0"/>
                        <a:t> Energies Heat Act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requires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renewable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energies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new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116226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2020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GEG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/>
                        <a:t>Building Energy Act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regulates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and </a:t>
                      </a:r>
                      <a:r>
                        <a:rPr lang="de-DE" sz="2000" dirty="0" err="1"/>
                        <a:t>renewable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integration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integration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78215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983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25045-A0FD-3DF7-099F-579FBCEC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C04F3-0A82-CF11-9007-272504D4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Krähenmann, S., Walter, A., </a:t>
            </a:r>
            <a:r>
              <a:rPr lang="de-DE" sz="1400" dirty="0" err="1"/>
              <a:t>Brienen</a:t>
            </a:r>
            <a:r>
              <a:rPr lang="de-DE" sz="1400" dirty="0"/>
              <a:t>, S., </a:t>
            </a:r>
            <a:r>
              <a:rPr lang="de-DE" sz="1400" dirty="0" err="1"/>
              <a:t>Imbery</a:t>
            </a:r>
            <a:r>
              <a:rPr lang="de-DE" sz="1400" dirty="0"/>
              <a:t>, F., </a:t>
            </a:r>
            <a:r>
              <a:rPr lang="de-DE" sz="1400" dirty="0" err="1"/>
              <a:t>Matzarakis</a:t>
            </a:r>
            <a:r>
              <a:rPr lang="de-DE" sz="1400" dirty="0"/>
              <a:t>, A.: Stündliche Raster der Lufttemperatur für Deutschland (Projekt TRY-Weiterentwicklung), Version V001, DWD Climate Data Center (CDC), DOI:10.5676/DWD_CDC/TRY_Basis_v001, 2016</a:t>
            </a:r>
          </a:p>
        </p:txBody>
      </p:sp>
    </p:spTree>
    <p:extLst>
      <p:ext uri="{BB962C8B-B14F-4D97-AF65-F5344CB8AC3E}">
        <p14:creationId xmlns:p14="http://schemas.microsoft.com/office/powerpoint/2010/main" val="7203900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7B96-B329-E8B1-2D92-FDB5C937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questions</a:t>
            </a:r>
            <a:r>
              <a:rPr lang="de-DE" dirty="0"/>
              <a:t>, 4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894B4B-71B9-FA04-FAF3-B34C132C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Which building type did we </a:t>
            </a:r>
            <a:r>
              <a:rPr lang="de-DE" b="1" u="sng" dirty="0"/>
              <a:t>not</a:t>
            </a:r>
            <a:r>
              <a:rPr lang="de-DE" dirty="0"/>
              <a:t> simulate?	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/>
              <a:t>1948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/>
              <a:t>1977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/>
              <a:t>2030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/>
              <a:t>2016</a:t>
            </a:r>
          </a:p>
          <a:p>
            <a:pPr marL="3257550" lvl="6" indent="-514350">
              <a:buFont typeface="+mj-lt"/>
              <a:buAutoNum type="alphaU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66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552A5-145F-B5C0-E613-4206D744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926EA-5B65-65B8-9385-57909250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9468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43DB5-FA81-0CBF-3951-A44F2001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A0 Poster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85E411-A6F8-DDD7-A51E-7F514BB51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7083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7174-53DA-726E-D349-8C73781C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</a:t>
            </a:r>
            <a:r>
              <a:rPr lang="de-DE" dirty="0" err="1"/>
              <a:t>slides</a:t>
            </a:r>
            <a:endParaRPr lang="de-DE" dirty="0"/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F2A7739E-267C-9EAD-D3CD-C7BC8C27D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99" y="1825625"/>
            <a:ext cx="8674602" cy="4351338"/>
          </a:xfrm>
        </p:spPr>
      </p:pic>
    </p:spTree>
    <p:extLst>
      <p:ext uri="{BB962C8B-B14F-4D97-AF65-F5344CB8AC3E}">
        <p14:creationId xmlns:p14="http://schemas.microsoft.com/office/powerpoint/2010/main" val="1941868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991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5184EF-6A36-9D2F-E485-F205E3B42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733" b="11285"/>
          <a:stretch/>
        </p:blipFill>
        <p:spPr>
          <a:xfrm>
            <a:off x="1890924" y="1960765"/>
            <a:ext cx="9316722" cy="364729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3F54A0-4E6B-2B3C-4178-45127A3D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269" y="5727325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construction</a:t>
            </a:r>
            <a:r>
              <a:rPr lang="de-DE" sz="2400" dirty="0"/>
              <a:t>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0D9F800-3BDC-3E73-DDBD-9239A1F760C3}"/>
              </a:ext>
            </a:extLst>
          </p:cNvPr>
          <p:cNvGrpSpPr/>
          <p:nvPr/>
        </p:nvGrpSpPr>
        <p:grpSpPr>
          <a:xfrm>
            <a:off x="6564855" y="1776335"/>
            <a:ext cx="4241390" cy="4555739"/>
            <a:chOff x="7388207" y="2020604"/>
            <a:chExt cx="4241390" cy="455573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2D4A2C-DFDE-9C98-4EC7-2E857793B155}"/>
                </a:ext>
              </a:extLst>
            </p:cNvPr>
            <p:cNvSpPr/>
            <p:nvPr/>
          </p:nvSpPr>
          <p:spPr>
            <a:xfrm>
              <a:off x="7388207" y="2020604"/>
              <a:ext cx="4241390" cy="4555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8" name="Diagramm 7">
              <a:extLst>
                <a:ext uri="{FF2B5EF4-FFF2-40B4-BE49-F238E27FC236}">
                  <a16:creationId xmlns:a16="http://schemas.microsoft.com/office/drawing/2014/main" id="{5A943F3D-397D-1AE2-C7AA-F0966DD2FBEC}"/>
                </a:ext>
              </a:extLst>
            </p:cNvPr>
            <p:cNvGraphicFramePr/>
            <p:nvPr/>
          </p:nvGraphicFramePr>
          <p:xfrm>
            <a:off x="7565597" y="2129873"/>
            <a:ext cx="4064000" cy="43372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281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 descr="Scheune mit einfarbiger Füllung">
            <a:extLst>
              <a:ext uri="{FF2B5EF4-FFF2-40B4-BE49-F238E27FC236}">
                <a16:creationId xmlns:a16="http://schemas.microsoft.com/office/drawing/2014/main" id="{2CC15E5F-A399-B369-D7BB-9DCD39DD30D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2183" y="3720867"/>
            <a:ext cx="914400" cy="914400"/>
          </a:xfrm>
          <a:prstGeom prst="rect">
            <a:avLst/>
          </a:prstGeom>
        </p:spPr>
      </p:pic>
      <p:pic>
        <p:nvPicPr>
          <p:cNvPr id="19" name="Grafik 18" descr="Gebäude mit einfarbiger Füllung">
            <a:extLst>
              <a:ext uri="{FF2B5EF4-FFF2-40B4-BE49-F238E27FC236}">
                <a16:creationId xmlns:a16="http://schemas.microsoft.com/office/drawing/2014/main" id="{ECC89B24-2C51-66D2-EC73-D81B467A9F5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2118"/>
          <a:stretch/>
        </p:blipFill>
        <p:spPr>
          <a:xfrm>
            <a:off x="9134631" y="3911127"/>
            <a:ext cx="914400" cy="620711"/>
          </a:xfrm>
          <a:prstGeom prst="rect">
            <a:avLst/>
          </a:prstGeom>
        </p:spPr>
      </p:pic>
      <p:pic>
        <p:nvPicPr>
          <p:cNvPr id="21" name="Grafik 20" descr="Haus mit einfarbiger Füllung">
            <a:extLst>
              <a:ext uri="{FF2B5EF4-FFF2-40B4-BE49-F238E27FC236}">
                <a16:creationId xmlns:a16="http://schemas.microsoft.com/office/drawing/2014/main" id="{996091BF-BA53-2CD8-A938-9E22D7CCC4DD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51851" y="1735552"/>
            <a:ext cx="914400" cy="914400"/>
          </a:xfrm>
          <a:prstGeom prst="rect">
            <a:avLst/>
          </a:prstGeom>
        </p:spPr>
      </p:pic>
      <p:pic>
        <p:nvPicPr>
          <p:cNvPr id="25" name="Grafik 24" descr="Start mit einfarbiger Füllung">
            <a:extLst>
              <a:ext uri="{FF2B5EF4-FFF2-40B4-BE49-F238E27FC236}">
                <a16:creationId xmlns:a16="http://schemas.microsoft.com/office/drawing/2014/main" id="{276E521B-A376-A1FB-0263-14CC696E1D13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03224" y="1752595"/>
            <a:ext cx="914400" cy="914400"/>
          </a:xfrm>
          <a:prstGeom prst="rect">
            <a:avLst/>
          </a:prstGeom>
        </p:spPr>
      </p:pic>
      <p:pic>
        <p:nvPicPr>
          <p:cNvPr id="26" name="Grafik 25" descr="Start mit einfarbiger Füllung">
            <a:extLst>
              <a:ext uri="{FF2B5EF4-FFF2-40B4-BE49-F238E27FC236}">
                <a16:creationId xmlns:a16="http://schemas.microsoft.com/office/drawing/2014/main" id="{D39F95C8-41BB-1F70-028E-31C19D2B3594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6144" y="1755080"/>
            <a:ext cx="914400" cy="9144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53E8DDFB-6241-F598-21A7-575D75CF01D1}"/>
              </a:ext>
            </a:extLst>
          </p:cNvPr>
          <p:cNvSpPr/>
          <p:nvPr/>
        </p:nvSpPr>
        <p:spPr>
          <a:xfrm>
            <a:off x="1806439" y="1972443"/>
            <a:ext cx="3341055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2022: </a:t>
            </a:r>
            <a:r>
              <a:rPr lang="de-DE" sz="2600" dirty="0" err="1"/>
              <a:t>average</a:t>
            </a:r>
            <a:r>
              <a:rPr lang="de-DE" sz="2600" dirty="0"/>
              <a:t> flat </a:t>
            </a:r>
            <a:r>
              <a:rPr lang="de-DE" sz="2600" dirty="0" err="1"/>
              <a:t>size</a:t>
            </a:r>
            <a:r>
              <a:rPr lang="de-DE" sz="2600" dirty="0"/>
              <a:t> in </a:t>
            </a:r>
            <a:r>
              <a:rPr lang="de-DE" sz="2600" dirty="0" err="1"/>
              <a:t>new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endParaRPr lang="de-DE" sz="2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3E99C2A-091D-8F82-0675-AEE93260ABF3}"/>
              </a:ext>
            </a:extLst>
          </p:cNvPr>
          <p:cNvSpPr txBox="1"/>
          <p:nvPr/>
        </p:nvSpPr>
        <p:spPr>
          <a:xfrm>
            <a:off x="5625956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154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8422E2D-A2EE-A4CA-B51F-81A91216E586}"/>
              </a:ext>
            </a:extLst>
          </p:cNvPr>
          <p:cNvSpPr txBox="1"/>
          <p:nvPr/>
        </p:nvSpPr>
        <p:spPr>
          <a:xfrm>
            <a:off x="7242039" y="2649952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112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B78617-A9A3-66B9-FEFC-2B0DCB51EEBB}"/>
              </a:ext>
            </a:extLst>
          </p:cNvPr>
          <p:cNvSpPr/>
          <p:nvPr/>
        </p:nvSpPr>
        <p:spPr>
          <a:xfrm>
            <a:off x="1806439" y="3786360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Trend </a:t>
            </a:r>
            <a:r>
              <a:rPr lang="de-DE" sz="2600" dirty="0" err="1"/>
              <a:t>since</a:t>
            </a:r>
            <a:r>
              <a:rPr lang="de-DE" sz="2600" dirty="0"/>
              <a:t> 2000:</a:t>
            </a:r>
          </a:p>
        </p:txBody>
      </p:sp>
      <p:pic>
        <p:nvPicPr>
          <p:cNvPr id="34" name="Grafik 33" descr="Scheune mit einfarbiger Füllung">
            <a:extLst>
              <a:ext uri="{FF2B5EF4-FFF2-40B4-BE49-F238E27FC236}">
                <a16:creationId xmlns:a16="http://schemas.microsoft.com/office/drawing/2014/main" id="{7E35109C-A4A1-5415-E209-221E22256FE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1851" y="3720867"/>
            <a:ext cx="914400" cy="914400"/>
          </a:xfrm>
          <a:prstGeom prst="rect">
            <a:avLst/>
          </a:prstGeom>
        </p:spPr>
      </p:pic>
      <p:pic>
        <p:nvPicPr>
          <p:cNvPr id="35" name="Grafik 34" descr="Scheune mit einfarbiger Füllung">
            <a:extLst>
              <a:ext uri="{FF2B5EF4-FFF2-40B4-BE49-F238E27FC236}">
                <a16:creationId xmlns:a16="http://schemas.microsoft.com/office/drawing/2014/main" id="{893CEFFC-8C77-7E85-11A8-029ADA32267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17403" y="3720867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16A51A49-A628-FDF9-647F-999B2CE4FEFA}"/>
              </a:ext>
            </a:extLst>
          </p:cNvPr>
          <p:cNvSpPr txBox="1"/>
          <p:nvPr/>
        </p:nvSpPr>
        <p:spPr>
          <a:xfrm>
            <a:off x="9119307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76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37" name="Grafik 36" descr="Gebäude mit einfarbiger Füllung">
            <a:extLst>
              <a:ext uri="{FF2B5EF4-FFF2-40B4-BE49-F238E27FC236}">
                <a16:creationId xmlns:a16="http://schemas.microsoft.com/office/drawing/2014/main" id="{86A1576E-DD3F-2085-9B8D-21983F5136D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34631" y="1759691"/>
            <a:ext cx="914400" cy="914400"/>
          </a:xfrm>
          <a:prstGeom prst="rect">
            <a:avLst/>
          </a:prstGeom>
        </p:spPr>
      </p:pic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4325416-0E2C-A40A-23E0-2C96A8995664}"/>
              </a:ext>
            </a:extLst>
          </p:cNvPr>
          <p:cNvSpPr/>
          <p:nvPr/>
        </p:nvSpPr>
        <p:spPr>
          <a:xfrm>
            <a:off x="1806439" y="5410209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Average per </a:t>
            </a:r>
            <a:r>
              <a:rPr lang="de-DE" sz="2600" dirty="0" err="1"/>
              <a:t>capita</a:t>
            </a:r>
            <a:r>
              <a:rPr lang="de-DE" sz="2600" dirty="0"/>
              <a:t> </a:t>
            </a:r>
            <a:r>
              <a:rPr lang="de-DE" sz="2600" dirty="0" err="1"/>
              <a:t>living</a:t>
            </a:r>
            <a:r>
              <a:rPr lang="de-DE" sz="2600" dirty="0"/>
              <a:t> </a:t>
            </a:r>
            <a:r>
              <a:rPr lang="de-DE" sz="2600" dirty="0" err="1"/>
              <a:t>space</a:t>
            </a:r>
            <a:r>
              <a:rPr lang="de-DE" sz="2600" dirty="0"/>
              <a:t>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40E3749-E33C-740B-8710-4BDDDC2399C3}"/>
              </a:ext>
            </a:extLst>
          </p:cNvPr>
          <p:cNvSpPr txBox="1"/>
          <p:nvPr/>
        </p:nvSpPr>
        <p:spPr>
          <a:xfrm>
            <a:off x="6096000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1990: </a:t>
            </a:r>
          </a:p>
          <a:p>
            <a:r>
              <a:rPr lang="de-DE" sz="2800" dirty="0"/>
              <a:t>34.8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D90E90-CD57-0039-8740-8D42428F7E26}"/>
              </a:ext>
            </a:extLst>
          </p:cNvPr>
          <p:cNvSpPr txBox="1"/>
          <p:nvPr/>
        </p:nvSpPr>
        <p:spPr>
          <a:xfrm>
            <a:off x="8510331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2022: </a:t>
            </a:r>
          </a:p>
          <a:p>
            <a:r>
              <a:rPr lang="de-DE" sz="2800" dirty="0"/>
              <a:t>47.4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42" name="Grafik 41" descr="Pfeil nach rechts mit einfarbiger Füllung">
            <a:extLst>
              <a:ext uri="{FF2B5EF4-FFF2-40B4-BE49-F238E27FC236}">
                <a16:creationId xmlns:a16="http://schemas.microsoft.com/office/drawing/2014/main" id="{37A97CD1-DACC-B313-A39D-40A333D30791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5277004" y="3687136"/>
            <a:ext cx="914400" cy="914400"/>
          </a:xfrm>
          <a:prstGeom prst="rect">
            <a:avLst/>
          </a:prstGeom>
        </p:spPr>
      </p:pic>
      <p:pic>
        <p:nvPicPr>
          <p:cNvPr id="43" name="Grafik 42" descr="Pfeil nach rechts mit einfarbiger Füllung">
            <a:extLst>
              <a:ext uri="{FF2B5EF4-FFF2-40B4-BE49-F238E27FC236}">
                <a16:creationId xmlns:a16="http://schemas.microsoft.com/office/drawing/2014/main" id="{A949D675-593C-0BA4-C65A-834F8C867C8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6627336" y="3696507"/>
            <a:ext cx="914400" cy="914400"/>
          </a:xfrm>
          <a:prstGeom prst="rect">
            <a:avLst/>
          </a:prstGeom>
        </p:spPr>
      </p:pic>
      <p:pic>
        <p:nvPicPr>
          <p:cNvPr id="44" name="Grafik 43" descr="Pfeil nach rechts mit einfarbiger Füllung">
            <a:extLst>
              <a:ext uri="{FF2B5EF4-FFF2-40B4-BE49-F238E27FC236}">
                <a16:creationId xmlns:a16="http://schemas.microsoft.com/office/drawing/2014/main" id="{E7951ECE-D41D-2BC7-FF66-EDE98D16044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8694200" y="3626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19E93F-270F-6E0C-DE81-2CFAA32F59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245" b="41062"/>
          <a:stretch/>
        </p:blipFill>
        <p:spPr>
          <a:xfrm>
            <a:off x="1557907" y="1970122"/>
            <a:ext cx="10180994" cy="3749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233FD5-3B2B-A673-C1A2-D4D7A2413761}"/>
              </a:ext>
            </a:extLst>
          </p:cNvPr>
          <p:cNvSpPr txBox="1"/>
          <p:nvPr/>
        </p:nvSpPr>
        <p:spPr>
          <a:xfrm>
            <a:off x="2074693" y="1633626"/>
            <a:ext cx="4021307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600" dirty="0" err="1"/>
              <a:t>proportion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residential</a:t>
            </a:r>
            <a:r>
              <a:rPr lang="de-DE" sz="2600" dirty="0"/>
              <a:t> </a:t>
            </a:r>
            <a:r>
              <a:rPr lang="de-DE" sz="2600" dirty="0" err="1"/>
              <a:t>units</a:t>
            </a:r>
            <a:r>
              <a:rPr lang="de-DE" sz="2600" dirty="0"/>
              <a:t> </a:t>
            </a:r>
            <a:r>
              <a:rPr lang="de-DE" sz="2600" dirty="0" err="1"/>
              <a:t>heated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heat</a:t>
            </a:r>
            <a:r>
              <a:rPr lang="de-DE" sz="2600" dirty="0"/>
              <a:t> </a:t>
            </a:r>
            <a:r>
              <a:rPr lang="de-DE" sz="2600" dirty="0" err="1"/>
              <a:t>pumps</a:t>
            </a:r>
            <a:r>
              <a:rPr lang="de-DE" sz="2600" dirty="0"/>
              <a:t> </a:t>
            </a:r>
            <a:r>
              <a:rPr lang="de-DE" sz="2600" dirty="0" err="1"/>
              <a:t>has</a:t>
            </a:r>
            <a:r>
              <a:rPr lang="de-DE" sz="2600" dirty="0"/>
              <a:t> </a:t>
            </a:r>
            <a:r>
              <a:rPr lang="de-DE" sz="2600" dirty="0" err="1"/>
              <a:t>been</a:t>
            </a:r>
            <a:r>
              <a:rPr lang="de-DE" sz="2600" dirty="0"/>
              <a:t> </a:t>
            </a:r>
            <a:r>
              <a:rPr lang="de-DE" sz="2600" dirty="0" err="1"/>
              <a:t>rising</a:t>
            </a:r>
            <a:r>
              <a:rPr lang="de-DE" sz="2600" dirty="0"/>
              <a:t> </a:t>
            </a:r>
            <a:r>
              <a:rPr lang="de-DE" sz="2600" dirty="0" err="1"/>
              <a:t>steadily</a:t>
            </a:r>
            <a:r>
              <a:rPr lang="de-DE" sz="2600" dirty="0"/>
              <a:t> </a:t>
            </a:r>
            <a:r>
              <a:rPr lang="de-DE" sz="2600" dirty="0" err="1"/>
              <a:t>since</a:t>
            </a:r>
            <a:r>
              <a:rPr lang="de-DE" sz="2600" dirty="0"/>
              <a:t> 2003, BUT: </a:t>
            </a:r>
            <a:r>
              <a:rPr lang="de-DE" sz="2600" dirty="0" err="1"/>
              <a:t>reaching</a:t>
            </a:r>
            <a:r>
              <a:rPr lang="de-DE" sz="2600" dirty="0"/>
              <a:t> 3% </a:t>
            </a:r>
            <a:r>
              <a:rPr lang="de-DE" sz="2600" dirty="0" err="1"/>
              <a:t>of</a:t>
            </a:r>
            <a:r>
              <a:rPr lang="de-DE" sz="2600" dirty="0"/>
              <a:t> all </a:t>
            </a:r>
            <a:r>
              <a:rPr lang="de-DE" sz="2600" dirty="0" err="1"/>
              <a:t>buildings</a:t>
            </a:r>
            <a:r>
              <a:rPr lang="de-DE" sz="2600" dirty="0"/>
              <a:t> in 2022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4983EB-7C56-7457-EE0B-CD0DD706897F}"/>
              </a:ext>
            </a:extLst>
          </p:cNvPr>
          <p:cNvSpPr txBox="1"/>
          <p:nvPr/>
        </p:nvSpPr>
        <p:spPr>
          <a:xfrm>
            <a:off x="2788171" y="5145109"/>
            <a:ext cx="10079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Coal</a:t>
            </a:r>
          </a:p>
          <a:p>
            <a:r>
              <a:rPr lang="de-DE" dirty="0"/>
              <a:t>Oil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FFC7CD-2E1A-46DB-E441-E8EE86A90E4C}"/>
              </a:ext>
            </a:extLst>
          </p:cNvPr>
          <p:cNvSpPr txBox="1"/>
          <p:nvPr/>
        </p:nvSpPr>
        <p:spPr>
          <a:xfrm>
            <a:off x="4122557" y="5124171"/>
            <a:ext cx="716782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Gas</a:t>
            </a:r>
          </a:p>
          <a:p>
            <a:r>
              <a:rPr lang="de-DE" sz="1600" dirty="0" err="1"/>
              <a:t>Elec-tricity</a:t>
            </a:r>
            <a:endParaRPr lang="de-DE" sz="1600" dirty="0"/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194DDF-C4D7-2B9A-2997-55CDDEDB0D8E}"/>
              </a:ext>
            </a:extLst>
          </p:cNvPr>
          <p:cNvSpPr txBox="1"/>
          <p:nvPr/>
        </p:nvSpPr>
        <p:spPr>
          <a:xfrm>
            <a:off x="5071278" y="5124171"/>
            <a:ext cx="130204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/>
              <a:t>District</a:t>
            </a:r>
            <a:r>
              <a:rPr lang="de-DE" sz="1600" dirty="0"/>
              <a:t> h.</a:t>
            </a:r>
          </a:p>
          <a:p>
            <a:r>
              <a:rPr lang="de-DE" sz="1600" dirty="0"/>
              <a:t>Heat </a:t>
            </a:r>
            <a:r>
              <a:rPr lang="de-DE" sz="1600" dirty="0" err="1"/>
              <a:t>pumps</a:t>
            </a:r>
            <a:endParaRPr lang="de-DE" sz="16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4DE7D2-A7FF-969F-1412-FB88515A7B5F}"/>
              </a:ext>
            </a:extLst>
          </p:cNvPr>
          <p:cNvSpPr txBox="1"/>
          <p:nvPr/>
        </p:nvSpPr>
        <p:spPr>
          <a:xfrm>
            <a:off x="6605262" y="5145109"/>
            <a:ext cx="226290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Solar</a:t>
            </a:r>
          </a:p>
          <a:p>
            <a:r>
              <a:rPr lang="de-DE" dirty="0" err="1"/>
              <a:t>Biomass</a:t>
            </a:r>
            <a:r>
              <a:rPr lang="de-DE" dirty="0"/>
              <a:t> and </a:t>
            </a:r>
            <a:r>
              <a:rPr lang="de-DE" dirty="0" err="1"/>
              <a:t>other</a:t>
            </a:r>
            <a:endParaRPr lang="de-DE" dirty="0"/>
          </a:p>
          <a:p>
            <a:endParaRPr lang="de-DE" sz="20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61920E-253F-A546-3293-54BA3F14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0" y="6099216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Completed</a:t>
            </a:r>
            <a:r>
              <a:rPr lang="de-DE" sz="2400" dirty="0"/>
              <a:t> </a:t>
            </a: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type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404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2022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in 22%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consumption</a:t>
            </a:r>
            <a:r>
              <a:rPr lang="de-DE" dirty="0"/>
              <a:t> per </a:t>
            </a:r>
            <a:r>
              <a:rPr lang="de-DE" dirty="0" err="1"/>
              <a:t>heated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metre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annually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consumtion</a:t>
            </a:r>
            <a:r>
              <a:rPr lang="de-DE" dirty="0"/>
              <a:t> in </a:t>
            </a:r>
            <a:r>
              <a:rPr lang="de-DE" dirty="0" err="1"/>
              <a:t>residential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(66%) and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(16%)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504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2696</Words>
  <Application>Microsoft Macintosh PowerPoint</Application>
  <PresentationFormat>Breitbild</PresentationFormat>
  <Paragraphs>359</Paragraphs>
  <Slides>54</Slides>
  <Notes>18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61" baseType="lpstr">
      <vt:lpstr>Aptos</vt:lpstr>
      <vt:lpstr>Aptos Display</vt:lpstr>
      <vt:lpstr>Arial</vt:lpstr>
      <vt:lpstr>Calibri</vt:lpstr>
      <vt:lpstr>Cambria Math</vt:lpstr>
      <vt:lpstr>Courier New</vt:lpstr>
      <vt:lpstr>Office</vt:lpstr>
      <vt:lpstr>Modelling buildings and their heating systems</vt:lpstr>
      <vt:lpstr>Motivation for this topic</vt:lpstr>
      <vt:lpstr>Motivation</vt:lpstr>
      <vt:lpstr>Building stock in Germany</vt:lpstr>
      <vt:lpstr>Building stock in Germany - energy standards</vt:lpstr>
      <vt:lpstr>Building stock in Germany – overview buildings</vt:lpstr>
      <vt:lpstr>Building stock in Germany – overview buildings</vt:lpstr>
      <vt:lpstr>Building stock in Germany – overview heating</vt:lpstr>
      <vt:lpstr>Building stock in Germany – overview heating</vt:lpstr>
      <vt:lpstr>Building stock in Germany – chosen houses</vt:lpstr>
      <vt:lpstr>How does a heat pump work - principle</vt:lpstr>
      <vt:lpstr>How does a heat pump work?</vt:lpstr>
      <vt:lpstr>Coefficient of Performance (COP)</vt:lpstr>
      <vt:lpstr>How do different heat pumps work? ASHP vs. GSHP</vt:lpstr>
      <vt:lpstr>How does a heat pump work? -&gt; COP and what influences it</vt:lpstr>
      <vt:lpstr>What‘s Modelica</vt:lpstr>
      <vt:lpstr>What‘s Modelica</vt:lpstr>
      <vt:lpstr>What‘s Modelica - AixLib</vt:lpstr>
      <vt:lpstr>Weather data (2015)</vt:lpstr>
      <vt:lpstr>Assume ground temperature as constant</vt:lpstr>
      <vt:lpstr>Preprocessing</vt:lpstr>
      <vt:lpstr>Modelica Simulation Run</vt:lpstr>
      <vt:lpstr>Parameters</vt:lpstr>
      <vt:lpstr>Tabula parameters</vt:lpstr>
      <vt:lpstr>Validating the model with Tabula</vt:lpstr>
      <vt:lpstr>Validating the model with Tabula – example </vt:lpstr>
      <vt:lpstr>Comparisons (relevant plots)</vt:lpstr>
      <vt:lpstr>How are different types of building performing?</vt:lpstr>
      <vt:lpstr>1978 typical building in 2015 weather</vt:lpstr>
      <vt:lpstr>1978 refurbished building</vt:lpstr>
      <vt:lpstr>1978 refurbished vs 2016 building</vt:lpstr>
      <vt:lpstr>2016 building in normal vs cold winter</vt:lpstr>
      <vt:lpstr>1948 refurbished building in 2015</vt:lpstr>
      <vt:lpstr>Different housing types - conclusion</vt:lpstr>
      <vt:lpstr>What does a night setback change?</vt:lpstr>
      <vt:lpstr>Night setback difference 2015 normal</vt:lpstr>
      <vt:lpstr>Night setback - conclusion</vt:lpstr>
      <vt:lpstr>How will buildings perform in future weather scenarios?</vt:lpstr>
      <vt:lpstr>2016 house  2015 and 2045 weather compared</vt:lpstr>
      <vt:lpstr>2016 house  2015 and 2045 weather compared</vt:lpstr>
      <vt:lpstr>2016 house  2015 and 2045 weather compared</vt:lpstr>
      <vt:lpstr>2016 house  2045 normal weather and cold winter compared</vt:lpstr>
      <vt:lpstr>2016 house  2045 normal weather and cold winter compared</vt:lpstr>
      <vt:lpstr>Future weather - conclusion</vt:lpstr>
      <vt:lpstr>Conclusions I</vt:lpstr>
      <vt:lpstr>Is it realistic to renovate all old buildings?</vt:lpstr>
      <vt:lpstr>Conclusions II</vt:lpstr>
      <vt:lpstr>Whats next?</vt:lpstr>
      <vt:lpstr>Thanks for listening!</vt:lpstr>
      <vt:lpstr>Sources</vt:lpstr>
      <vt:lpstr>3 questions, 4 answers each</vt:lpstr>
      <vt:lpstr>Do you have any questions?</vt:lpstr>
      <vt:lpstr>A0 Poster</vt:lpstr>
      <vt:lpstr>Backup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buildings and their heating systems</dc:title>
  <dc:creator>André Osthövener</dc:creator>
  <cp:lastModifiedBy>Laura Brunn</cp:lastModifiedBy>
  <cp:revision>43</cp:revision>
  <dcterms:created xsi:type="dcterms:W3CDTF">2025-06-07T09:35:23Z</dcterms:created>
  <dcterms:modified xsi:type="dcterms:W3CDTF">2025-07-01T07:55:36Z</dcterms:modified>
</cp:coreProperties>
</file>